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6"/>
  </p:notes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4" r:id="rId29"/>
    <p:sldId id="285" r:id="rId30"/>
    <p:sldId id="296" r:id="rId31"/>
    <p:sldId id="294" r:id="rId32"/>
    <p:sldId id="295" r:id="rId33"/>
    <p:sldId id="288" r:id="rId34"/>
    <p:sldId id="289" r:id="rId35"/>
    <p:sldId id="290" r:id="rId36"/>
    <p:sldId id="291" r:id="rId37"/>
    <p:sldId id="292" r:id="rId38"/>
    <p:sldId id="293" r:id="rId39"/>
    <p:sldId id="297" r:id="rId40"/>
    <p:sldId id="298" r:id="rId41"/>
    <p:sldId id="299" r:id="rId42"/>
    <p:sldId id="300" r:id="rId43"/>
    <p:sldId id="301" r:id="rId44"/>
    <p:sldId id="302" r:id="rId45"/>
    <p:sldId id="303" r:id="rId46"/>
    <p:sldId id="304" r:id="rId47"/>
    <p:sldId id="305" r:id="rId48"/>
    <p:sldId id="306" r:id="rId49"/>
    <p:sldId id="307" r:id="rId50"/>
    <p:sldId id="287" r:id="rId51"/>
    <p:sldId id="308" r:id="rId52"/>
    <p:sldId id="309" r:id="rId53"/>
    <p:sldId id="310" r:id="rId54"/>
    <p:sldId id="28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6301" autoAdjust="0"/>
  </p:normalViewPr>
  <p:slideViewPr>
    <p:cSldViewPr snapToGrid="0">
      <p:cViewPr varScale="1">
        <p:scale>
          <a:sx n="97" d="100"/>
          <a:sy n="97" d="100"/>
        </p:scale>
        <p:origin x="45" y="420"/>
      </p:cViewPr>
      <p:guideLst/>
    </p:cSldViewPr>
  </p:slideViewPr>
  <p:notesTextViewPr>
    <p:cViewPr>
      <p:scale>
        <a:sx n="3" d="2"/>
        <a:sy n="3" d="2"/>
      </p:scale>
      <p:origin x="0" y="0"/>
    </p:cViewPr>
  </p:notesTextViewPr>
  <p:notesViewPr>
    <p:cSldViewPr snapToGrid="0">
      <p:cViewPr varScale="1">
        <p:scale>
          <a:sx n="86" d="100"/>
          <a:sy n="86" d="100"/>
        </p:scale>
        <p:origin x="2889"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C57C112-ECC6-4F02-A621-35DA3B5A5F82}" type="doc">
      <dgm:prSet loTypeId="urn:microsoft.com/office/officeart/2005/8/layout/vList2" loCatId="list" qsTypeId="urn:microsoft.com/office/officeart/2005/8/quickstyle/simple2" qsCatId="simple" csTypeId="urn:microsoft.com/office/officeart/2005/8/colors/accent3_1" csCatId="accent3"/>
      <dgm:spPr/>
      <dgm:t>
        <a:bodyPr/>
        <a:lstStyle/>
        <a:p>
          <a:endParaRPr lang="en-US"/>
        </a:p>
      </dgm:t>
    </dgm:pt>
    <dgm:pt modelId="{7B28C31F-E89A-4635-88B4-B57117C7A148}">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responsible for a single capability.</a:t>
          </a:r>
          <a:endParaRPr lang="en-US" b="0" cap="none" spc="0">
            <a:ln w="0"/>
            <a:solidFill>
              <a:schemeClr val="tx1"/>
            </a:solidFill>
            <a:effectLst>
              <a:outerShdw blurRad="38100" dist="19050" dir="2700000" algn="tl" rotWithShape="0">
                <a:schemeClr val="dk1">
                  <a:alpha val="40000"/>
                </a:schemeClr>
              </a:outerShdw>
            </a:effectLst>
          </a:endParaRPr>
        </a:p>
      </dgm:t>
    </dgm:pt>
    <dgm:pt modelId="{22B7DE9F-DBB4-4640-A317-6B855EAD62A2}" type="parTrans" cxnId="{DF972FEA-EC18-4825-9545-FEACF9BC9D8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501F8B5-0DEF-480B-9A92-FCB162E2E221}" type="sibTrans" cxnId="{DF972FEA-EC18-4825-9545-FEACF9BC9D8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5377207-69CC-4500-8F38-53B56FE0A24E}">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individually deployable.</a:t>
          </a:r>
          <a:endParaRPr lang="en-US" b="0" cap="none" spc="0">
            <a:ln w="0"/>
            <a:solidFill>
              <a:schemeClr val="tx1"/>
            </a:solidFill>
            <a:effectLst>
              <a:outerShdw blurRad="38100" dist="19050" dir="2700000" algn="tl" rotWithShape="0">
                <a:schemeClr val="dk1">
                  <a:alpha val="40000"/>
                </a:schemeClr>
              </a:outerShdw>
            </a:effectLst>
          </a:endParaRPr>
        </a:p>
      </dgm:t>
    </dgm:pt>
    <dgm:pt modelId="{5487C165-7A4C-4765-875A-F4BE0BC62CC9}" type="parTrans" cxnId="{2B8576F3-E221-45CE-9444-CA1A6E7AE7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475D772-887A-4D8E-9795-A8A8FE51BAF8}" type="sibTrans" cxnId="{2B8576F3-E221-45CE-9444-CA1A6E7AE7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F0BA668-35F3-40DA-BB02-58CF3F51FCC5}">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consists of one or more processes.</a:t>
          </a:r>
          <a:endParaRPr lang="en-US" b="0" cap="none" spc="0">
            <a:ln w="0"/>
            <a:solidFill>
              <a:schemeClr val="tx1"/>
            </a:solidFill>
            <a:effectLst>
              <a:outerShdw blurRad="38100" dist="19050" dir="2700000" algn="tl" rotWithShape="0">
                <a:schemeClr val="dk1">
                  <a:alpha val="40000"/>
                </a:schemeClr>
              </a:outerShdw>
            </a:effectLst>
          </a:endParaRPr>
        </a:p>
      </dgm:t>
    </dgm:pt>
    <dgm:pt modelId="{CC0E09BF-4711-40FB-8F6D-326BA6DCC8EE}" type="parTrans" cxnId="{F7AD1066-ED98-4197-B40F-89C375ED4CE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E857A7-D2E4-4E3A-8CA8-2379444AF26F}" type="sibTrans" cxnId="{F7AD1066-ED98-4197-B40F-89C375ED4CE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A8CDAD5-FC3A-4F07-A079-3C8A4E129565}">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owns its own data store.</a:t>
          </a:r>
          <a:endParaRPr lang="en-US" b="0" cap="none" spc="0">
            <a:ln w="0"/>
            <a:solidFill>
              <a:schemeClr val="tx1"/>
            </a:solidFill>
            <a:effectLst>
              <a:outerShdw blurRad="38100" dist="19050" dir="2700000" algn="tl" rotWithShape="0">
                <a:schemeClr val="dk1">
                  <a:alpha val="40000"/>
                </a:schemeClr>
              </a:outerShdw>
            </a:effectLst>
          </a:endParaRPr>
        </a:p>
      </dgm:t>
    </dgm:pt>
    <dgm:pt modelId="{669C4B5C-198E-42FD-B95F-FFAA56E1F95F}" type="parTrans" cxnId="{F9D78A6C-22BC-4889-BF9D-9BCE77E4F9D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E6B4251-B9E8-49A1-8C93-D8E0D073C744}" type="sibTrans" cxnId="{F9D78A6C-22BC-4889-BF9D-9BCE77E4F9D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A113067-D13C-4308-B7F6-88953255889A}">
      <dgm:prSet/>
      <dgm:spPr/>
      <dgm:t>
        <a:bodyPr/>
        <a:lstStyle/>
        <a:p>
          <a:r>
            <a:rPr lang="en-IN" b="0" cap="none" spc="0">
              <a:ln w="0"/>
              <a:solidFill>
                <a:schemeClr val="tx1"/>
              </a:solidFill>
              <a:effectLst>
                <a:outerShdw blurRad="38100" dist="19050" dir="2700000" algn="tl" rotWithShape="0">
                  <a:schemeClr val="dk1">
                    <a:alpha val="40000"/>
                  </a:schemeClr>
                </a:outerShdw>
              </a:effectLst>
            </a:rPr>
            <a:t>A small team can maintain a handful of microservices.</a:t>
          </a:r>
          <a:endParaRPr lang="en-US" b="0" cap="none" spc="0">
            <a:ln w="0"/>
            <a:solidFill>
              <a:schemeClr val="tx1"/>
            </a:solidFill>
            <a:effectLst>
              <a:outerShdw blurRad="38100" dist="19050" dir="2700000" algn="tl" rotWithShape="0">
                <a:schemeClr val="dk1">
                  <a:alpha val="40000"/>
                </a:schemeClr>
              </a:outerShdw>
            </a:effectLst>
          </a:endParaRPr>
        </a:p>
      </dgm:t>
    </dgm:pt>
    <dgm:pt modelId="{9DA36343-9F1E-47EC-9712-5652F6E11F83}" type="parTrans" cxnId="{37D169AA-5716-4524-9A27-84917552284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C583D12-D08C-4C57-8F4F-E9F34B985E83}" type="sibTrans" cxnId="{37D169AA-5716-4524-9A27-84917552284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36F7FBF-080A-4B79-A862-F7475741FC81}">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replaceable.</a:t>
          </a:r>
          <a:endParaRPr lang="en-US" b="0" cap="none" spc="0">
            <a:ln w="0"/>
            <a:solidFill>
              <a:schemeClr val="tx1"/>
            </a:solidFill>
            <a:effectLst>
              <a:outerShdw blurRad="38100" dist="19050" dir="2700000" algn="tl" rotWithShape="0">
                <a:schemeClr val="dk1">
                  <a:alpha val="40000"/>
                </a:schemeClr>
              </a:outerShdw>
            </a:effectLst>
          </a:endParaRPr>
        </a:p>
      </dgm:t>
    </dgm:pt>
    <dgm:pt modelId="{0D63E03A-6C19-4806-8046-25E95B15BA2F}" type="parTrans" cxnId="{4E64F8C1-3168-4C74-BEE5-EAAB9676E71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3A0729B-3C1F-4D04-939B-C63109F96A3B}" type="sibTrans" cxnId="{4E64F8C1-3168-4C74-BEE5-EAAB9676E71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DF3045A-EF1C-4FC1-B36B-0B4F02875986}" type="pres">
      <dgm:prSet presAssocID="{7C57C112-ECC6-4F02-A621-35DA3B5A5F82}" presName="linear" presStyleCnt="0">
        <dgm:presLayoutVars>
          <dgm:animLvl val="lvl"/>
          <dgm:resizeHandles val="exact"/>
        </dgm:presLayoutVars>
      </dgm:prSet>
      <dgm:spPr/>
    </dgm:pt>
    <dgm:pt modelId="{9AF59EDF-AD91-47DD-9CE0-3798EA76D3AE}" type="pres">
      <dgm:prSet presAssocID="{7B28C31F-E89A-4635-88B4-B57117C7A148}" presName="parentText" presStyleLbl="node1" presStyleIdx="0" presStyleCnt="6">
        <dgm:presLayoutVars>
          <dgm:chMax val="0"/>
          <dgm:bulletEnabled val="1"/>
        </dgm:presLayoutVars>
      </dgm:prSet>
      <dgm:spPr/>
    </dgm:pt>
    <dgm:pt modelId="{CBE4D9FA-E475-4B6D-8667-4EFAEB32AC33}" type="pres">
      <dgm:prSet presAssocID="{9501F8B5-0DEF-480B-9A92-FCB162E2E221}" presName="spacer" presStyleCnt="0"/>
      <dgm:spPr/>
    </dgm:pt>
    <dgm:pt modelId="{0D60AA6C-6316-4C10-AEF2-6361410B6B25}" type="pres">
      <dgm:prSet presAssocID="{F5377207-69CC-4500-8F38-53B56FE0A24E}" presName="parentText" presStyleLbl="node1" presStyleIdx="1" presStyleCnt="6">
        <dgm:presLayoutVars>
          <dgm:chMax val="0"/>
          <dgm:bulletEnabled val="1"/>
        </dgm:presLayoutVars>
      </dgm:prSet>
      <dgm:spPr/>
    </dgm:pt>
    <dgm:pt modelId="{15CDEAD4-35D2-47B8-B72C-81CBA64E5CE0}" type="pres">
      <dgm:prSet presAssocID="{D475D772-887A-4D8E-9795-A8A8FE51BAF8}" presName="spacer" presStyleCnt="0"/>
      <dgm:spPr/>
    </dgm:pt>
    <dgm:pt modelId="{BEAC4505-D679-418F-85CE-B7FDFAD9857D}" type="pres">
      <dgm:prSet presAssocID="{9F0BA668-35F3-40DA-BB02-58CF3F51FCC5}" presName="parentText" presStyleLbl="node1" presStyleIdx="2" presStyleCnt="6">
        <dgm:presLayoutVars>
          <dgm:chMax val="0"/>
          <dgm:bulletEnabled val="1"/>
        </dgm:presLayoutVars>
      </dgm:prSet>
      <dgm:spPr/>
    </dgm:pt>
    <dgm:pt modelId="{85D7CE3A-876F-43EC-A028-234273BDE6A0}" type="pres">
      <dgm:prSet presAssocID="{D8E857A7-D2E4-4E3A-8CA8-2379444AF26F}" presName="spacer" presStyleCnt="0"/>
      <dgm:spPr/>
    </dgm:pt>
    <dgm:pt modelId="{4EA42B7B-57A5-4BA7-BCC6-8B3AB277EC7B}" type="pres">
      <dgm:prSet presAssocID="{1A8CDAD5-FC3A-4F07-A079-3C8A4E129565}" presName="parentText" presStyleLbl="node1" presStyleIdx="3" presStyleCnt="6">
        <dgm:presLayoutVars>
          <dgm:chMax val="0"/>
          <dgm:bulletEnabled val="1"/>
        </dgm:presLayoutVars>
      </dgm:prSet>
      <dgm:spPr/>
    </dgm:pt>
    <dgm:pt modelId="{4477A5E5-DD6C-456B-BDE7-E5773C40B233}" type="pres">
      <dgm:prSet presAssocID="{3E6B4251-B9E8-49A1-8C93-D8E0D073C744}" presName="spacer" presStyleCnt="0"/>
      <dgm:spPr/>
    </dgm:pt>
    <dgm:pt modelId="{8B320024-EFE1-43C6-90A8-8149E02C5164}" type="pres">
      <dgm:prSet presAssocID="{6A113067-D13C-4308-B7F6-88953255889A}" presName="parentText" presStyleLbl="node1" presStyleIdx="4" presStyleCnt="6">
        <dgm:presLayoutVars>
          <dgm:chMax val="0"/>
          <dgm:bulletEnabled val="1"/>
        </dgm:presLayoutVars>
      </dgm:prSet>
      <dgm:spPr/>
    </dgm:pt>
    <dgm:pt modelId="{AF44352B-2ECB-4F67-86D7-9343AF45B0DD}" type="pres">
      <dgm:prSet presAssocID="{0C583D12-D08C-4C57-8F4F-E9F34B985E83}" presName="spacer" presStyleCnt="0"/>
      <dgm:spPr/>
    </dgm:pt>
    <dgm:pt modelId="{895D6925-70DF-4D0C-929C-34508F4251D9}" type="pres">
      <dgm:prSet presAssocID="{336F7FBF-080A-4B79-A862-F7475741FC81}" presName="parentText" presStyleLbl="node1" presStyleIdx="5" presStyleCnt="6">
        <dgm:presLayoutVars>
          <dgm:chMax val="0"/>
          <dgm:bulletEnabled val="1"/>
        </dgm:presLayoutVars>
      </dgm:prSet>
      <dgm:spPr/>
    </dgm:pt>
  </dgm:ptLst>
  <dgm:cxnLst>
    <dgm:cxn modelId="{36BCD72D-5F45-4B34-AFF4-7188FE45602B}" type="presOf" srcId="{7B28C31F-E89A-4635-88B4-B57117C7A148}" destId="{9AF59EDF-AD91-47DD-9CE0-3798EA76D3AE}" srcOrd="0" destOrd="0" presId="urn:microsoft.com/office/officeart/2005/8/layout/vList2"/>
    <dgm:cxn modelId="{14FD8342-C9D1-4EAD-9542-0267D854501D}" type="presOf" srcId="{7C57C112-ECC6-4F02-A621-35DA3B5A5F82}" destId="{CDF3045A-EF1C-4FC1-B36B-0B4F02875986}" srcOrd="0" destOrd="0" presId="urn:microsoft.com/office/officeart/2005/8/layout/vList2"/>
    <dgm:cxn modelId="{F7AD1066-ED98-4197-B40F-89C375ED4CED}" srcId="{7C57C112-ECC6-4F02-A621-35DA3B5A5F82}" destId="{9F0BA668-35F3-40DA-BB02-58CF3F51FCC5}" srcOrd="2" destOrd="0" parTransId="{CC0E09BF-4711-40FB-8F6D-326BA6DCC8EE}" sibTransId="{D8E857A7-D2E4-4E3A-8CA8-2379444AF26F}"/>
    <dgm:cxn modelId="{B019A846-FB99-46B8-9737-15B92569A35A}" type="presOf" srcId="{336F7FBF-080A-4B79-A862-F7475741FC81}" destId="{895D6925-70DF-4D0C-929C-34508F4251D9}" srcOrd="0" destOrd="0" presId="urn:microsoft.com/office/officeart/2005/8/layout/vList2"/>
    <dgm:cxn modelId="{F9D78A6C-22BC-4889-BF9D-9BCE77E4F9D0}" srcId="{7C57C112-ECC6-4F02-A621-35DA3B5A5F82}" destId="{1A8CDAD5-FC3A-4F07-A079-3C8A4E129565}" srcOrd="3" destOrd="0" parTransId="{669C4B5C-198E-42FD-B95F-FFAA56E1F95F}" sibTransId="{3E6B4251-B9E8-49A1-8C93-D8E0D073C744}"/>
    <dgm:cxn modelId="{D7FEC583-5FA1-4B79-96C2-2D50B65FC521}" type="presOf" srcId="{F5377207-69CC-4500-8F38-53B56FE0A24E}" destId="{0D60AA6C-6316-4C10-AEF2-6361410B6B25}" srcOrd="0" destOrd="0" presId="urn:microsoft.com/office/officeart/2005/8/layout/vList2"/>
    <dgm:cxn modelId="{37D169AA-5716-4524-9A27-849175522845}" srcId="{7C57C112-ECC6-4F02-A621-35DA3B5A5F82}" destId="{6A113067-D13C-4308-B7F6-88953255889A}" srcOrd="4" destOrd="0" parTransId="{9DA36343-9F1E-47EC-9712-5652F6E11F83}" sibTransId="{0C583D12-D08C-4C57-8F4F-E9F34B985E83}"/>
    <dgm:cxn modelId="{32034EC0-527C-4035-AF36-B3A4FEBF4D72}" type="presOf" srcId="{6A113067-D13C-4308-B7F6-88953255889A}" destId="{8B320024-EFE1-43C6-90A8-8149E02C5164}" srcOrd="0" destOrd="0" presId="urn:microsoft.com/office/officeart/2005/8/layout/vList2"/>
    <dgm:cxn modelId="{4E64F8C1-3168-4C74-BEE5-EAAB9676E718}" srcId="{7C57C112-ECC6-4F02-A621-35DA3B5A5F82}" destId="{336F7FBF-080A-4B79-A862-F7475741FC81}" srcOrd="5" destOrd="0" parTransId="{0D63E03A-6C19-4806-8046-25E95B15BA2F}" sibTransId="{33A0729B-3C1F-4D04-939B-C63109F96A3B}"/>
    <dgm:cxn modelId="{DF972FEA-EC18-4825-9545-FEACF9BC9D83}" srcId="{7C57C112-ECC6-4F02-A621-35DA3B5A5F82}" destId="{7B28C31F-E89A-4635-88B4-B57117C7A148}" srcOrd="0" destOrd="0" parTransId="{22B7DE9F-DBB4-4640-A317-6B855EAD62A2}" sibTransId="{9501F8B5-0DEF-480B-9A92-FCB162E2E221}"/>
    <dgm:cxn modelId="{C940C2EC-4A64-4DCF-83DE-0A66F46ABB23}" type="presOf" srcId="{1A8CDAD5-FC3A-4F07-A079-3C8A4E129565}" destId="{4EA42B7B-57A5-4BA7-BCC6-8B3AB277EC7B}" srcOrd="0" destOrd="0" presId="urn:microsoft.com/office/officeart/2005/8/layout/vList2"/>
    <dgm:cxn modelId="{946A81F0-093A-4FE0-9452-7BF287441180}" type="presOf" srcId="{9F0BA668-35F3-40DA-BB02-58CF3F51FCC5}" destId="{BEAC4505-D679-418F-85CE-B7FDFAD9857D}" srcOrd="0" destOrd="0" presId="urn:microsoft.com/office/officeart/2005/8/layout/vList2"/>
    <dgm:cxn modelId="{2B8576F3-E221-45CE-9444-CA1A6E7AE728}" srcId="{7C57C112-ECC6-4F02-A621-35DA3B5A5F82}" destId="{F5377207-69CC-4500-8F38-53B56FE0A24E}" srcOrd="1" destOrd="0" parTransId="{5487C165-7A4C-4765-875A-F4BE0BC62CC9}" sibTransId="{D475D772-887A-4D8E-9795-A8A8FE51BAF8}"/>
    <dgm:cxn modelId="{A9E6DDDD-12F3-477F-9A74-B051C4D67179}" type="presParOf" srcId="{CDF3045A-EF1C-4FC1-B36B-0B4F02875986}" destId="{9AF59EDF-AD91-47DD-9CE0-3798EA76D3AE}" srcOrd="0" destOrd="0" presId="urn:microsoft.com/office/officeart/2005/8/layout/vList2"/>
    <dgm:cxn modelId="{CC2B6FDB-7CF6-4223-8C76-80182796CD23}" type="presParOf" srcId="{CDF3045A-EF1C-4FC1-B36B-0B4F02875986}" destId="{CBE4D9FA-E475-4B6D-8667-4EFAEB32AC33}" srcOrd="1" destOrd="0" presId="urn:microsoft.com/office/officeart/2005/8/layout/vList2"/>
    <dgm:cxn modelId="{531E084D-1FF6-4142-A9E6-25948D76FB68}" type="presParOf" srcId="{CDF3045A-EF1C-4FC1-B36B-0B4F02875986}" destId="{0D60AA6C-6316-4C10-AEF2-6361410B6B25}" srcOrd="2" destOrd="0" presId="urn:microsoft.com/office/officeart/2005/8/layout/vList2"/>
    <dgm:cxn modelId="{81223544-8168-4CCC-8ABB-11798B028798}" type="presParOf" srcId="{CDF3045A-EF1C-4FC1-B36B-0B4F02875986}" destId="{15CDEAD4-35D2-47B8-B72C-81CBA64E5CE0}" srcOrd="3" destOrd="0" presId="urn:microsoft.com/office/officeart/2005/8/layout/vList2"/>
    <dgm:cxn modelId="{F9968B66-D27A-4A90-8D23-6AE93CAD1BEC}" type="presParOf" srcId="{CDF3045A-EF1C-4FC1-B36B-0B4F02875986}" destId="{BEAC4505-D679-418F-85CE-B7FDFAD9857D}" srcOrd="4" destOrd="0" presId="urn:microsoft.com/office/officeart/2005/8/layout/vList2"/>
    <dgm:cxn modelId="{F4CC5E31-A807-475F-A8D8-AD473EF243FF}" type="presParOf" srcId="{CDF3045A-EF1C-4FC1-B36B-0B4F02875986}" destId="{85D7CE3A-876F-43EC-A028-234273BDE6A0}" srcOrd="5" destOrd="0" presId="urn:microsoft.com/office/officeart/2005/8/layout/vList2"/>
    <dgm:cxn modelId="{9E9945D6-C8A9-4692-BBFA-5A891C7875B2}" type="presParOf" srcId="{CDF3045A-EF1C-4FC1-B36B-0B4F02875986}" destId="{4EA42B7B-57A5-4BA7-BCC6-8B3AB277EC7B}" srcOrd="6" destOrd="0" presId="urn:microsoft.com/office/officeart/2005/8/layout/vList2"/>
    <dgm:cxn modelId="{24D1F572-903C-4EA7-8D49-98D7EF2D0EA2}" type="presParOf" srcId="{CDF3045A-EF1C-4FC1-B36B-0B4F02875986}" destId="{4477A5E5-DD6C-456B-BDE7-E5773C40B233}" srcOrd="7" destOrd="0" presId="urn:microsoft.com/office/officeart/2005/8/layout/vList2"/>
    <dgm:cxn modelId="{3EBCD040-0640-4449-A5BA-CB3FC8C9CBF4}" type="presParOf" srcId="{CDF3045A-EF1C-4FC1-B36B-0B4F02875986}" destId="{8B320024-EFE1-43C6-90A8-8149E02C5164}" srcOrd="8" destOrd="0" presId="urn:microsoft.com/office/officeart/2005/8/layout/vList2"/>
    <dgm:cxn modelId="{667E08F7-AE55-4B41-9D29-B3E51F4133A9}" type="presParOf" srcId="{CDF3045A-EF1C-4FC1-B36B-0B4F02875986}" destId="{AF44352B-2ECB-4F67-86D7-9343AF45B0DD}" srcOrd="9" destOrd="0" presId="urn:microsoft.com/office/officeart/2005/8/layout/vList2"/>
    <dgm:cxn modelId="{F9A4028B-AC92-4E9B-BAC8-E3E60DC95B21}" type="presParOf" srcId="{CDF3045A-EF1C-4FC1-B36B-0B4F02875986}" destId="{895D6925-70DF-4D0C-929C-34508F4251D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A3512-75C3-43F5-AA30-0DF96B32475A}"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en-US"/>
        </a:p>
      </dgm:t>
    </dgm:pt>
    <dgm:pt modelId="{108E41A6-8F5F-44FA-AC43-7C3C3E13C4FB}">
      <dgm:prSet/>
      <dgm:spPr/>
      <dgm:t>
        <a:bodyPr/>
        <a:lstStyle/>
        <a:p>
          <a:r>
            <a:rPr lang="en-IN" dirty="0"/>
            <a:t>SRP – Single Responsibility Principle (OOP)</a:t>
          </a:r>
          <a:endParaRPr lang="en-US" dirty="0"/>
        </a:p>
      </dgm:t>
    </dgm:pt>
    <dgm:pt modelId="{61321BDD-0E59-4D8A-BB75-F01E22494680}" type="parTrans" cxnId="{2688A65E-4B8F-4361-8742-BB2478382191}">
      <dgm:prSet/>
      <dgm:spPr/>
      <dgm:t>
        <a:bodyPr/>
        <a:lstStyle/>
        <a:p>
          <a:endParaRPr lang="en-US"/>
        </a:p>
      </dgm:t>
    </dgm:pt>
    <dgm:pt modelId="{6E2A27BC-28DF-4256-BEBB-D368F374844D}" type="sibTrans" cxnId="{2688A65E-4B8F-4361-8742-BB2478382191}">
      <dgm:prSet/>
      <dgm:spPr/>
      <dgm:t>
        <a:bodyPr/>
        <a:lstStyle/>
        <a:p>
          <a:endParaRPr lang="en-US"/>
        </a:p>
      </dgm:t>
    </dgm:pt>
    <dgm:pt modelId="{E84D2BED-0627-4818-BF75-DF8121F034D0}">
      <dgm:prSet/>
      <dgm:spPr/>
      <dgm:t>
        <a:bodyPr/>
        <a:lstStyle/>
        <a:p>
          <a:r>
            <a:rPr lang="en-IN"/>
            <a:t>A microservice has a single responsibility.</a:t>
          </a:r>
          <a:endParaRPr lang="en-US"/>
        </a:p>
      </dgm:t>
    </dgm:pt>
    <dgm:pt modelId="{E479CFA1-1488-4F4B-B4C8-C7E2888C4599}" type="parTrans" cxnId="{93FD6A3A-834D-48C9-BEB9-F619ACA4EEBA}">
      <dgm:prSet/>
      <dgm:spPr/>
      <dgm:t>
        <a:bodyPr/>
        <a:lstStyle/>
        <a:p>
          <a:endParaRPr lang="en-US"/>
        </a:p>
      </dgm:t>
    </dgm:pt>
    <dgm:pt modelId="{83771F1E-CE9A-45AC-ACFC-75035683D1F3}" type="sibTrans" cxnId="{93FD6A3A-834D-48C9-BEB9-F619ACA4EEBA}">
      <dgm:prSet/>
      <dgm:spPr/>
      <dgm:t>
        <a:bodyPr/>
        <a:lstStyle/>
        <a:p>
          <a:endParaRPr lang="en-US"/>
        </a:p>
      </dgm:t>
    </dgm:pt>
    <dgm:pt modelId="{0C31D356-D179-4EDD-89C8-0EC833ACBF82}">
      <dgm:prSet/>
      <dgm:spPr/>
      <dgm:t>
        <a:bodyPr/>
        <a:lstStyle/>
        <a:p>
          <a:r>
            <a:rPr lang="en-IN"/>
            <a:t>That responsibility is for a capability.</a:t>
          </a:r>
          <a:endParaRPr lang="en-US"/>
        </a:p>
      </dgm:t>
    </dgm:pt>
    <dgm:pt modelId="{3FA8A626-C463-466E-AB1B-5628A2FCDA69}" type="parTrans" cxnId="{4DCDC4E8-992F-40ED-A52A-FA5FA0A4C206}">
      <dgm:prSet/>
      <dgm:spPr/>
      <dgm:t>
        <a:bodyPr/>
        <a:lstStyle/>
        <a:p>
          <a:endParaRPr lang="en-US"/>
        </a:p>
      </dgm:t>
    </dgm:pt>
    <dgm:pt modelId="{0FAB6756-E709-4F9A-8B93-720694363C18}" type="sibTrans" cxnId="{4DCDC4E8-992F-40ED-A52A-FA5FA0A4C206}">
      <dgm:prSet/>
      <dgm:spPr/>
      <dgm:t>
        <a:bodyPr/>
        <a:lstStyle/>
        <a:p>
          <a:endParaRPr lang="en-US"/>
        </a:p>
      </dgm:t>
    </dgm:pt>
    <dgm:pt modelId="{EFBADA7A-61FE-4E1D-9B5B-A7D1342A04A9}" type="pres">
      <dgm:prSet presAssocID="{4F1A3512-75C3-43F5-AA30-0DF96B32475A}" presName="linear" presStyleCnt="0">
        <dgm:presLayoutVars>
          <dgm:animLvl val="lvl"/>
          <dgm:resizeHandles val="exact"/>
        </dgm:presLayoutVars>
      </dgm:prSet>
      <dgm:spPr/>
    </dgm:pt>
    <dgm:pt modelId="{57075BDC-93C6-4D41-B0D7-3CA945046F06}" type="pres">
      <dgm:prSet presAssocID="{108E41A6-8F5F-44FA-AC43-7C3C3E13C4FB}" presName="parentText" presStyleLbl="node1" presStyleIdx="0" presStyleCnt="3">
        <dgm:presLayoutVars>
          <dgm:chMax val="0"/>
          <dgm:bulletEnabled val="1"/>
        </dgm:presLayoutVars>
      </dgm:prSet>
      <dgm:spPr/>
    </dgm:pt>
    <dgm:pt modelId="{78DFE7CD-A603-4B22-822A-95923B018EFF}" type="pres">
      <dgm:prSet presAssocID="{6E2A27BC-28DF-4256-BEBB-D368F374844D}" presName="spacer" presStyleCnt="0"/>
      <dgm:spPr/>
    </dgm:pt>
    <dgm:pt modelId="{842EF0C2-9DCB-4491-9BE0-12BAED3B1ADC}" type="pres">
      <dgm:prSet presAssocID="{E84D2BED-0627-4818-BF75-DF8121F034D0}" presName="parentText" presStyleLbl="node1" presStyleIdx="1" presStyleCnt="3">
        <dgm:presLayoutVars>
          <dgm:chMax val="0"/>
          <dgm:bulletEnabled val="1"/>
        </dgm:presLayoutVars>
      </dgm:prSet>
      <dgm:spPr/>
    </dgm:pt>
    <dgm:pt modelId="{19CF12BA-C216-4DC5-90C6-E1AE652E8CDF}" type="pres">
      <dgm:prSet presAssocID="{83771F1E-CE9A-45AC-ACFC-75035683D1F3}" presName="spacer" presStyleCnt="0"/>
      <dgm:spPr/>
    </dgm:pt>
    <dgm:pt modelId="{688C6B41-D51E-40ED-AB0E-1DDC1BE4E8C2}" type="pres">
      <dgm:prSet presAssocID="{0C31D356-D179-4EDD-89C8-0EC833ACBF82}" presName="parentText" presStyleLbl="node1" presStyleIdx="2" presStyleCnt="3">
        <dgm:presLayoutVars>
          <dgm:chMax val="0"/>
          <dgm:bulletEnabled val="1"/>
        </dgm:presLayoutVars>
      </dgm:prSet>
      <dgm:spPr/>
    </dgm:pt>
  </dgm:ptLst>
  <dgm:cxnLst>
    <dgm:cxn modelId="{E29DA719-5482-44DD-8FED-168176353EC5}" type="presOf" srcId="{108E41A6-8F5F-44FA-AC43-7C3C3E13C4FB}" destId="{57075BDC-93C6-4D41-B0D7-3CA945046F06}" srcOrd="0" destOrd="0" presId="urn:microsoft.com/office/officeart/2005/8/layout/vList2"/>
    <dgm:cxn modelId="{93FD6A3A-834D-48C9-BEB9-F619ACA4EEBA}" srcId="{4F1A3512-75C3-43F5-AA30-0DF96B32475A}" destId="{E84D2BED-0627-4818-BF75-DF8121F034D0}" srcOrd="1" destOrd="0" parTransId="{E479CFA1-1488-4F4B-B4C8-C7E2888C4599}" sibTransId="{83771F1E-CE9A-45AC-ACFC-75035683D1F3}"/>
    <dgm:cxn modelId="{2688A65E-4B8F-4361-8742-BB2478382191}" srcId="{4F1A3512-75C3-43F5-AA30-0DF96B32475A}" destId="{108E41A6-8F5F-44FA-AC43-7C3C3E13C4FB}" srcOrd="0" destOrd="0" parTransId="{61321BDD-0E59-4D8A-BB75-F01E22494680}" sibTransId="{6E2A27BC-28DF-4256-BEBB-D368F374844D}"/>
    <dgm:cxn modelId="{25B18060-397F-4650-B650-DCB2B36036C2}" type="presOf" srcId="{4F1A3512-75C3-43F5-AA30-0DF96B32475A}" destId="{EFBADA7A-61FE-4E1D-9B5B-A7D1342A04A9}" srcOrd="0" destOrd="0" presId="urn:microsoft.com/office/officeart/2005/8/layout/vList2"/>
    <dgm:cxn modelId="{5DC7FB49-7BD8-4BC3-8D20-A80202FC8F4E}" type="presOf" srcId="{0C31D356-D179-4EDD-89C8-0EC833ACBF82}" destId="{688C6B41-D51E-40ED-AB0E-1DDC1BE4E8C2}" srcOrd="0" destOrd="0" presId="urn:microsoft.com/office/officeart/2005/8/layout/vList2"/>
    <dgm:cxn modelId="{411552C4-1E35-4EF3-BF12-FD44FC78AB1C}" type="presOf" srcId="{E84D2BED-0627-4818-BF75-DF8121F034D0}" destId="{842EF0C2-9DCB-4491-9BE0-12BAED3B1ADC}" srcOrd="0" destOrd="0" presId="urn:microsoft.com/office/officeart/2005/8/layout/vList2"/>
    <dgm:cxn modelId="{4DCDC4E8-992F-40ED-A52A-FA5FA0A4C206}" srcId="{4F1A3512-75C3-43F5-AA30-0DF96B32475A}" destId="{0C31D356-D179-4EDD-89C8-0EC833ACBF82}" srcOrd="2" destOrd="0" parTransId="{3FA8A626-C463-466E-AB1B-5628A2FCDA69}" sibTransId="{0FAB6756-E709-4F9A-8B93-720694363C18}"/>
    <dgm:cxn modelId="{E269E998-DD8C-4D96-8388-4EBB0AAB6EA3}" type="presParOf" srcId="{EFBADA7A-61FE-4E1D-9B5B-A7D1342A04A9}" destId="{57075BDC-93C6-4D41-B0D7-3CA945046F06}" srcOrd="0" destOrd="0" presId="urn:microsoft.com/office/officeart/2005/8/layout/vList2"/>
    <dgm:cxn modelId="{4501F0AD-CBAE-4712-8D9F-38DF9FDE4DB3}" type="presParOf" srcId="{EFBADA7A-61FE-4E1D-9B5B-A7D1342A04A9}" destId="{78DFE7CD-A603-4B22-822A-95923B018EFF}" srcOrd="1" destOrd="0" presId="urn:microsoft.com/office/officeart/2005/8/layout/vList2"/>
    <dgm:cxn modelId="{F9FC0E8E-F0EF-4123-9538-379A13802622}" type="presParOf" srcId="{EFBADA7A-61FE-4E1D-9B5B-A7D1342A04A9}" destId="{842EF0C2-9DCB-4491-9BE0-12BAED3B1ADC}" srcOrd="2" destOrd="0" presId="urn:microsoft.com/office/officeart/2005/8/layout/vList2"/>
    <dgm:cxn modelId="{1B4A7808-4253-4BA3-BE68-468E03660A92}" type="presParOf" srcId="{EFBADA7A-61FE-4E1D-9B5B-A7D1342A04A9}" destId="{19CF12BA-C216-4DC5-90C6-E1AE652E8CDF}" srcOrd="3" destOrd="0" presId="urn:microsoft.com/office/officeart/2005/8/layout/vList2"/>
    <dgm:cxn modelId="{E0F45B8B-A902-4074-8596-D6A7B6ACB38D}" type="presParOf" srcId="{EFBADA7A-61FE-4E1D-9B5B-A7D1342A04A9}" destId="{688C6B41-D51E-40ED-AB0E-1DDC1BE4E8C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D3C0F6-B074-4223-8546-66983EC159D4}" type="doc">
      <dgm:prSet loTypeId="urn:microsoft.com/office/officeart/2005/8/layout/hierarchy1" loCatId="hierarchy" qsTypeId="urn:microsoft.com/office/officeart/2005/8/quickstyle/simple2" qsCatId="simple" csTypeId="urn:microsoft.com/office/officeart/2005/8/colors/accent3_4" csCatId="accent3"/>
      <dgm:spPr/>
      <dgm:t>
        <a:bodyPr/>
        <a:lstStyle/>
        <a:p>
          <a:endParaRPr lang="en-US"/>
        </a:p>
      </dgm:t>
    </dgm:pt>
    <dgm:pt modelId="{97CDFD72-4F71-4B53-B597-16E30D4391CC}">
      <dgm:prSet/>
      <dgm:spPr/>
      <dgm:t>
        <a:bodyPr/>
        <a:lstStyle/>
        <a:p>
          <a:r>
            <a:rPr lang="en-IN"/>
            <a:t>Uncle Bob states: “Gather together the things that change for the same reasons. Separate those things that change for different reasons.” </a:t>
          </a:r>
          <a:endParaRPr lang="en-US"/>
        </a:p>
      </dgm:t>
    </dgm:pt>
    <dgm:pt modelId="{22ADAC62-6B49-4069-9A63-8E6617396CB3}" type="parTrans" cxnId="{4B714FF3-2D01-4BD6-8DEF-78911813BFFA}">
      <dgm:prSet/>
      <dgm:spPr/>
      <dgm:t>
        <a:bodyPr/>
        <a:lstStyle/>
        <a:p>
          <a:endParaRPr lang="en-US"/>
        </a:p>
      </dgm:t>
    </dgm:pt>
    <dgm:pt modelId="{5A08C946-324F-4D86-86B5-3FE47FA7637A}" type="sibTrans" cxnId="{4B714FF3-2D01-4BD6-8DEF-78911813BFFA}">
      <dgm:prSet/>
      <dgm:spPr/>
      <dgm:t>
        <a:bodyPr/>
        <a:lstStyle/>
        <a:p>
          <a:endParaRPr lang="en-US"/>
        </a:p>
      </dgm:t>
    </dgm:pt>
    <dgm:pt modelId="{FD278D52-9FBE-4754-A8C7-EA3BF779B920}">
      <dgm:prSet/>
      <dgm:spPr/>
      <dgm:t>
        <a:bodyPr/>
        <a:lstStyle/>
        <a:p>
          <a:r>
            <a:rPr lang="en-IN"/>
            <a:t>This way of stating the principle applies to microservices: a microservice should implement exactly one capability. </a:t>
          </a:r>
          <a:endParaRPr lang="en-US"/>
        </a:p>
      </dgm:t>
    </dgm:pt>
    <dgm:pt modelId="{7B54050F-89B5-4812-B82C-F6AA457DBEAD}" type="parTrans" cxnId="{31C6C8BB-62A0-4F9D-910B-8841A1356F2E}">
      <dgm:prSet/>
      <dgm:spPr/>
      <dgm:t>
        <a:bodyPr/>
        <a:lstStyle/>
        <a:p>
          <a:endParaRPr lang="en-US"/>
        </a:p>
      </dgm:t>
    </dgm:pt>
    <dgm:pt modelId="{19425F19-8F89-4CF0-86B0-F184A784EE54}" type="sibTrans" cxnId="{31C6C8BB-62A0-4F9D-910B-8841A1356F2E}">
      <dgm:prSet/>
      <dgm:spPr/>
      <dgm:t>
        <a:bodyPr/>
        <a:lstStyle/>
        <a:p>
          <a:endParaRPr lang="en-US"/>
        </a:p>
      </dgm:t>
    </dgm:pt>
    <dgm:pt modelId="{65E8D048-EBAF-4697-AE03-5D9F3D57150D}">
      <dgm:prSet/>
      <dgm:spPr/>
      <dgm:t>
        <a:bodyPr/>
        <a:lstStyle/>
        <a:p>
          <a:r>
            <a:rPr lang="en-IN"/>
            <a:t>That way, the microservice will have to change only when there’s a change to that capability.</a:t>
          </a:r>
          <a:endParaRPr lang="en-US"/>
        </a:p>
      </dgm:t>
    </dgm:pt>
    <dgm:pt modelId="{A7D68D41-923F-4AC2-9CCF-E81148DB8584}" type="parTrans" cxnId="{05786A3E-F93E-4172-A444-E64DB38C8851}">
      <dgm:prSet/>
      <dgm:spPr/>
      <dgm:t>
        <a:bodyPr/>
        <a:lstStyle/>
        <a:p>
          <a:endParaRPr lang="en-US"/>
        </a:p>
      </dgm:t>
    </dgm:pt>
    <dgm:pt modelId="{610DA98D-7210-400B-A897-611C3530D133}" type="sibTrans" cxnId="{05786A3E-F93E-4172-A444-E64DB38C8851}">
      <dgm:prSet/>
      <dgm:spPr/>
      <dgm:t>
        <a:bodyPr/>
        <a:lstStyle/>
        <a:p>
          <a:endParaRPr lang="en-US"/>
        </a:p>
      </dgm:t>
    </dgm:pt>
    <dgm:pt modelId="{5E55DF99-2CEB-4043-9C05-8CF781AA8494}" type="pres">
      <dgm:prSet presAssocID="{0FD3C0F6-B074-4223-8546-66983EC159D4}" presName="hierChild1" presStyleCnt="0">
        <dgm:presLayoutVars>
          <dgm:chPref val="1"/>
          <dgm:dir/>
          <dgm:animOne val="branch"/>
          <dgm:animLvl val="lvl"/>
          <dgm:resizeHandles/>
        </dgm:presLayoutVars>
      </dgm:prSet>
      <dgm:spPr/>
    </dgm:pt>
    <dgm:pt modelId="{6FC92FF9-41DF-4A95-81AD-E0D0E27D1A5E}" type="pres">
      <dgm:prSet presAssocID="{97CDFD72-4F71-4B53-B597-16E30D4391CC}" presName="hierRoot1" presStyleCnt="0"/>
      <dgm:spPr/>
    </dgm:pt>
    <dgm:pt modelId="{C64B22F4-4EE4-45DB-9750-98D2AF2491B6}" type="pres">
      <dgm:prSet presAssocID="{97CDFD72-4F71-4B53-B597-16E30D4391CC}" presName="composite" presStyleCnt="0"/>
      <dgm:spPr/>
    </dgm:pt>
    <dgm:pt modelId="{115C8C99-3BAE-4D45-8097-AF10227EE41F}" type="pres">
      <dgm:prSet presAssocID="{97CDFD72-4F71-4B53-B597-16E30D4391CC}" presName="background" presStyleLbl="node0" presStyleIdx="0" presStyleCnt="3"/>
      <dgm:spPr/>
    </dgm:pt>
    <dgm:pt modelId="{02DECD60-6C52-4F94-883D-E464F2300EFE}" type="pres">
      <dgm:prSet presAssocID="{97CDFD72-4F71-4B53-B597-16E30D4391CC}" presName="text" presStyleLbl="fgAcc0" presStyleIdx="0" presStyleCnt="3">
        <dgm:presLayoutVars>
          <dgm:chPref val="3"/>
        </dgm:presLayoutVars>
      </dgm:prSet>
      <dgm:spPr/>
    </dgm:pt>
    <dgm:pt modelId="{47AB2F1D-06E8-4EC0-9C96-05C729887988}" type="pres">
      <dgm:prSet presAssocID="{97CDFD72-4F71-4B53-B597-16E30D4391CC}" presName="hierChild2" presStyleCnt="0"/>
      <dgm:spPr/>
    </dgm:pt>
    <dgm:pt modelId="{EDA363FE-0654-4FDF-BBC2-A67848F80AAF}" type="pres">
      <dgm:prSet presAssocID="{FD278D52-9FBE-4754-A8C7-EA3BF779B920}" presName="hierRoot1" presStyleCnt="0"/>
      <dgm:spPr/>
    </dgm:pt>
    <dgm:pt modelId="{191E5F2C-D5C2-4358-874B-EEE421F09D56}" type="pres">
      <dgm:prSet presAssocID="{FD278D52-9FBE-4754-A8C7-EA3BF779B920}" presName="composite" presStyleCnt="0"/>
      <dgm:spPr/>
    </dgm:pt>
    <dgm:pt modelId="{9E5CE968-5A8C-49B4-B178-664DF062F14B}" type="pres">
      <dgm:prSet presAssocID="{FD278D52-9FBE-4754-A8C7-EA3BF779B920}" presName="background" presStyleLbl="node0" presStyleIdx="1" presStyleCnt="3"/>
      <dgm:spPr/>
    </dgm:pt>
    <dgm:pt modelId="{8BEAD3BD-ACC3-41F3-BCFC-75C681F240AA}" type="pres">
      <dgm:prSet presAssocID="{FD278D52-9FBE-4754-A8C7-EA3BF779B920}" presName="text" presStyleLbl="fgAcc0" presStyleIdx="1" presStyleCnt="3">
        <dgm:presLayoutVars>
          <dgm:chPref val="3"/>
        </dgm:presLayoutVars>
      </dgm:prSet>
      <dgm:spPr/>
    </dgm:pt>
    <dgm:pt modelId="{1E9A0A35-63D6-441F-B42C-D42D89353A1C}" type="pres">
      <dgm:prSet presAssocID="{FD278D52-9FBE-4754-A8C7-EA3BF779B920}" presName="hierChild2" presStyleCnt="0"/>
      <dgm:spPr/>
    </dgm:pt>
    <dgm:pt modelId="{2DA35C85-8063-4A51-AEA5-1DAFAB3B30F8}" type="pres">
      <dgm:prSet presAssocID="{65E8D048-EBAF-4697-AE03-5D9F3D57150D}" presName="hierRoot1" presStyleCnt="0"/>
      <dgm:spPr/>
    </dgm:pt>
    <dgm:pt modelId="{4F179B40-7017-4D97-AE05-E36791E8790E}" type="pres">
      <dgm:prSet presAssocID="{65E8D048-EBAF-4697-AE03-5D9F3D57150D}" presName="composite" presStyleCnt="0"/>
      <dgm:spPr/>
    </dgm:pt>
    <dgm:pt modelId="{C4327F03-1AF4-4827-A505-E0AE874B88AD}" type="pres">
      <dgm:prSet presAssocID="{65E8D048-EBAF-4697-AE03-5D9F3D57150D}" presName="background" presStyleLbl="node0" presStyleIdx="2" presStyleCnt="3"/>
      <dgm:spPr/>
    </dgm:pt>
    <dgm:pt modelId="{347787B7-2B2A-408A-92F7-807A82B13CA5}" type="pres">
      <dgm:prSet presAssocID="{65E8D048-EBAF-4697-AE03-5D9F3D57150D}" presName="text" presStyleLbl="fgAcc0" presStyleIdx="2" presStyleCnt="3">
        <dgm:presLayoutVars>
          <dgm:chPref val="3"/>
        </dgm:presLayoutVars>
      </dgm:prSet>
      <dgm:spPr/>
    </dgm:pt>
    <dgm:pt modelId="{775CFAAD-1B0E-4BBF-8104-8BB7D1D69034}" type="pres">
      <dgm:prSet presAssocID="{65E8D048-EBAF-4697-AE03-5D9F3D57150D}" presName="hierChild2" presStyleCnt="0"/>
      <dgm:spPr/>
    </dgm:pt>
  </dgm:ptLst>
  <dgm:cxnLst>
    <dgm:cxn modelId="{29CB8902-F796-40D6-9428-9738B877F353}" type="presOf" srcId="{0FD3C0F6-B074-4223-8546-66983EC159D4}" destId="{5E55DF99-2CEB-4043-9C05-8CF781AA8494}" srcOrd="0" destOrd="0" presId="urn:microsoft.com/office/officeart/2005/8/layout/hierarchy1"/>
    <dgm:cxn modelId="{DEE03A0B-8969-42B2-8EEE-7998F3A1425F}" type="presOf" srcId="{97CDFD72-4F71-4B53-B597-16E30D4391CC}" destId="{02DECD60-6C52-4F94-883D-E464F2300EFE}" srcOrd="0" destOrd="0" presId="urn:microsoft.com/office/officeart/2005/8/layout/hierarchy1"/>
    <dgm:cxn modelId="{05786A3E-F93E-4172-A444-E64DB38C8851}" srcId="{0FD3C0F6-B074-4223-8546-66983EC159D4}" destId="{65E8D048-EBAF-4697-AE03-5D9F3D57150D}" srcOrd="2" destOrd="0" parTransId="{A7D68D41-923F-4AC2-9CCF-E81148DB8584}" sibTransId="{610DA98D-7210-400B-A897-611C3530D133}"/>
    <dgm:cxn modelId="{31C6C8BB-62A0-4F9D-910B-8841A1356F2E}" srcId="{0FD3C0F6-B074-4223-8546-66983EC159D4}" destId="{FD278D52-9FBE-4754-A8C7-EA3BF779B920}" srcOrd="1" destOrd="0" parTransId="{7B54050F-89B5-4812-B82C-F6AA457DBEAD}" sibTransId="{19425F19-8F89-4CF0-86B0-F184A784EE54}"/>
    <dgm:cxn modelId="{4B714FF3-2D01-4BD6-8DEF-78911813BFFA}" srcId="{0FD3C0F6-B074-4223-8546-66983EC159D4}" destId="{97CDFD72-4F71-4B53-B597-16E30D4391CC}" srcOrd="0" destOrd="0" parTransId="{22ADAC62-6B49-4069-9A63-8E6617396CB3}" sibTransId="{5A08C946-324F-4D86-86B5-3FE47FA7637A}"/>
    <dgm:cxn modelId="{91C09FF8-87DB-45DE-B2F2-27B4BF136BA9}" type="presOf" srcId="{FD278D52-9FBE-4754-A8C7-EA3BF779B920}" destId="{8BEAD3BD-ACC3-41F3-BCFC-75C681F240AA}" srcOrd="0" destOrd="0" presId="urn:microsoft.com/office/officeart/2005/8/layout/hierarchy1"/>
    <dgm:cxn modelId="{89EA79FB-8ADF-441A-9FBF-E5BF35F64D91}" type="presOf" srcId="{65E8D048-EBAF-4697-AE03-5D9F3D57150D}" destId="{347787B7-2B2A-408A-92F7-807A82B13CA5}" srcOrd="0" destOrd="0" presId="urn:microsoft.com/office/officeart/2005/8/layout/hierarchy1"/>
    <dgm:cxn modelId="{17C264B6-1497-42EE-BEF0-9AD3BFD1AA57}" type="presParOf" srcId="{5E55DF99-2CEB-4043-9C05-8CF781AA8494}" destId="{6FC92FF9-41DF-4A95-81AD-E0D0E27D1A5E}" srcOrd="0" destOrd="0" presId="urn:microsoft.com/office/officeart/2005/8/layout/hierarchy1"/>
    <dgm:cxn modelId="{6E54E6A5-CADC-493D-8553-D690BD30F52A}" type="presParOf" srcId="{6FC92FF9-41DF-4A95-81AD-E0D0E27D1A5E}" destId="{C64B22F4-4EE4-45DB-9750-98D2AF2491B6}" srcOrd="0" destOrd="0" presId="urn:microsoft.com/office/officeart/2005/8/layout/hierarchy1"/>
    <dgm:cxn modelId="{4E292B3E-E473-4723-A2DB-AC44AD4C2517}" type="presParOf" srcId="{C64B22F4-4EE4-45DB-9750-98D2AF2491B6}" destId="{115C8C99-3BAE-4D45-8097-AF10227EE41F}" srcOrd="0" destOrd="0" presId="urn:microsoft.com/office/officeart/2005/8/layout/hierarchy1"/>
    <dgm:cxn modelId="{2DB8D49F-82BC-4FF8-A3AD-69875E52762C}" type="presParOf" srcId="{C64B22F4-4EE4-45DB-9750-98D2AF2491B6}" destId="{02DECD60-6C52-4F94-883D-E464F2300EFE}" srcOrd="1" destOrd="0" presId="urn:microsoft.com/office/officeart/2005/8/layout/hierarchy1"/>
    <dgm:cxn modelId="{365086FD-0A9B-4B08-B6FC-78BC9453B337}" type="presParOf" srcId="{6FC92FF9-41DF-4A95-81AD-E0D0E27D1A5E}" destId="{47AB2F1D-06E8-4EC0-9C96-05C729887988}" srcOrd="1" destOrd="0" presId="urn:microsoft.com/office/officeart/2005/8/layout/hierarchy1"/>
    <dgm:cxn modelId="{505AEC5A-CB22-4061-9D84-571DC17484F1}" type="presParOf" srcId="{5E55DF99-2CEB-4043-9C05-8CF781AA8494}" destId="{EDA363FE-0654-4FDF-BBC2-A67848F80AAF}" srcOrd="1" destOrd="0" presId="urn:microsoft.com/office/officeart/2005/8/layout/hierarchy1"/>
    <dgm:cxn modelId="{8DF5A42B-27C0-415E-B7AD-AA57CC6F5133}" type="presParOf" srcId="{EDA363FE-0654-4FDF-BBC2-A67848F80AAF}" destId="{191E5F2C-D5C2-4358-874B-EEE421F09D56}" srcOrd="0" destOrd="0" presId="urn:microsoft.com/office/officeart/2005/8/layout/hierarchy1"/>
    <dgm:cxn modelId="{9F394CDF-C986-41FF-8383-76E8FDC57FA6}" type="presParOf" srcId="{191E5F2C-D5C2-4358-874B-EEE421F09D56}" destId="{9E5CE968-5A8C-49B4-B178-664DF062F14B}" srcOrd="0" destOrd="0" presId="urn:microsoft.com/office/officeart/2005/8/layout/hierarchy1"/>
    <dgm:cxn modelId="{9F93D1DC-2C26-49DC-9236-7F8E81E66E89}" type="presParOf" srcId="{191E5F2C-D5C2-4358-874B-EEE421F09D56}" destId="{8BEAD3BD-ACC3-41F3-BCFC-75C681F240AA}" srcOrd="1" destOrd="0" presId="urn:microsoft.com/office/officeart/2005/8/layout/hierarchy1"/>
    <dgm:cxn modelId="{B730F216-9472-4EE2-A086-B2659EB8F052}" type="presParOf" srcId="{EDA363FE-0654-4FDF-BBC2-A67848F80AAF}" destId="{1E9A0A35-63D6-441F-B42C-D42D89353A1C}" srcOrd="1" destOrd="0" presId="urn:microsoft.com/office/officeart/2005/8/layout/hierarchy1"/>
    <dgm:cxn modelId="{A67819B2-E1A3-450F-B286-BB2AE865A6AC}" type="presParOf" srcId="{5E55DF99-2CEB-4043-9C05-8CF781AA8494}" destId="{2DA35C85-8063-4A51-AEA5-1DAFAB3B30F8}" srcOrd="2" destOrd="0" presId="urn:microsoft.com/office/officeart/2005/8/layout/hierarchy1"/>
    <dgm:cxn modelId="{FA356FB1-BCDC-4C8D-81C7-5B7505FF8791}" type="presParOf" srcId="{2DA35C85-8063-4A51-AEA5-1DAFAB3B30F8}" destId="{4F179B40-7017-4D97-AE05-E36791E8790E}" srcOrd="0" destOrd="0" presId="urn:microsoft.com/office/officeart/2005/8/layout/hierarchy1"/>
    <dgm:cxn modelId="{72AE3119-69D9-45DE-A345-A63BD402DF54}" type="presParOf" srcId="{4F179B40-7017-4D97-AE05-E36791E8790E}" destId="{C4327F03-1AF4-4827-A505-E0AE874B88AD}" srcOrd="0" destOrd="0" presId="urn:microsoft.com/office/officeart/2005/8/layout/hierarchy1"/>
    <dgm:cxn modelId="{BFBF5F3F-6422-494A-8683-13853352D0BA}" type="presParOf" srcId="{4F179B40-7017-4D97-AE05-E36791E8790E}" destId="{347787B7-2B2A-408A-92F7-807A82B13CA5}" srcOrd="1" destOrd="0" presId="urn:microsoft.com/office/officeart/2005/8/layout/hierarchy1"/>
    <dgm:cxn modelId="{1FC3F23C-8589-49D0-9370-8CEEF9FE8D67}" type="presParOf" srcId="{2DA35C85-8063-4A51-AEA5-1DAFAB3B30F8}" destId="{775CFAAD-1B0E-4BBF-8104-8BB7D1D690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0F4BB-2B7A-47E6-A9DC-A38B5CE9D847}" type="doc">
      <dgm:prSet loTypeId="urn:microsoft.com/office/officeart/2005/8/layout/vList2" loCatId="list" qsTypeId="urn:microsoft.com/office/officeart/2005/8/quickstyle/simple4" qsCatId="simple" csTypeId="urn:microsoft.com/office/officeart/2005/8/colors/accent5_3" csCatId="accent5" phldr="1"/>
      <dgm:spPr/>
      <dgm:t>
        <a:bodyPr/>
        <a:lstStyle/>
        <a:p>
          <a:endParaRPr lang="en-US"/>
        </a:p>
      </dgm:t>
    </dgm:pt>
    <dgm:pt modelId="{A6A70694-21F3-4AB9-A3D2-785DF536428F}">
      <dgm:prSet/>
      <dgm:spPr/>
      <dgm:t>
        <a:bodyPr/>
        <a:lstStyle/>
        <a:p>
          <a:pPr algn="just"/>
          <a:r>
            <a:rPr lang="en-IN" dirty="0"/>
            <a:t>A </a:t>
          </a:r>
          <a:r>
            <a:rPr lang="en-IN" i="1" u="sng" dirty="0"/>
            <a:t>business capability</a:t>
          </a:r>
          <a:r>
            <a:rPr lang="en-IN" i="1" dirty="0"/>
            <a:t> </a:t>
          </a:r>
          <a:r>
            <a:rPr lang="en-IN" dirty="0"/>
            <a:t>is something the system does that contributes to the purpose of the system, like keeping track of users’ shopping carts or calculating prices.</a:t>
          </a:r>
          <a:endParaRPr lang="en-US" dirty="0"/>
        </a:p>
      </dgm:t>
    </dgm:pt>
    <dgm:pt modelId="{60DFE0B8-9F5D-401C-8C14-79EADEFAAC1C}" type="parTrans" cxnId="{7262913F-693E-4CE1-B428-21BC0BD4CC4C}">
      <dgm:prSet/>
      <dgm:spPr/>
      <dgm:t>
        <a:bodyPr/>
        <a:lstStyle/>
        <a:p>
          <a:endParaRPr lang="en-US"/>
        </a:p>
      </dgm:t>
    </dgm:pt>
    <dgm:pt modelId="{2BB06C1C-9BFD-4A87-A96D-7528A4AB1F31}" type="sibTrans" cxnId="{7262913F-693E-4CE1-B428-21BC0BD4CC4C}">
      <dgm:prSet/>
      <dgm:spPr/>
      <dgm:t>
        <a:bodyPr/>
        <a:lstStyle/>
        <a:p>
          <a:endParaRPr lang="en-US"/>
        </a:p>
      </dgm:t>
    </dgm:pt>
    <dgm:pt modelId="{A93D76AC-F3CE-43B8-AABA-4F3253FC9A7F}">
      <dgm:prSet/>
      <dgm:spPr/>
      <dgm:t>
        <a:bodyPr/>
        <a:lstStyle/>
        <a:p>
          <a:pPr algn="just"/>
          <a:r>
            <a:rPr lang="en-IN" dirty="0"/>
            <a:t>A </a:t>
          </a:r>
          <a:r>
            <a:rPr lang="en-IN" i="1" u="sng" dirty="0"/>
            <a:t>technical capability</a:t>
          </a:r>
          <a:r>
            <a:rPr lang="en-IN" i="1" dirty="0"/>
            <a:t> </a:t>
          </a:r>
          <a:r>
            <a:rPr lang="en-IN" dirty="0"/>
            <a:t>is one that several other microservices need to use, like integration to some third-party system.</a:t>
          </a:r>
          <a:endParaRPr lang="en-US" dirty="0"/>
        </a:p>
      </dgm:t>
    </dgm:pt>
    <dgm:pt modelId="{338A0524-D670-4FF8-8AFA-3A15DAB95E85}" type="parTrans" cxnId="{5EA56109-A8DF-4986-9477-8977F8A7686D}">
      <dgm:prSet/>
      <dgm:spPr/>
      <dgm:t>
        <a:bodyPr/>
        <a:lstStyle/>
        <a:p>
          <a:endParaRPr lang="en-US"/>
        </a:p>
      </dgm:t>
    </dgm:pt>
    <dgm:pt modelId="{7EA86309-774C-4607-AA64-5BF8BC90136B}" type="sibTrans" cxnId="{5EA56109-A8DF-4986-9477-8977F8A7686D}">
      <dgm:prSet/>
      <dgm:spPr/>
      <dgm:t>
        <a:bodyPr/>
        <a:lstStyle/>
        <a:p>
          <a:endParaRPr lang="en-US"/>
        </a:p>
      </dgm:t>
    </dgm:pt>
    <dgm:pt modelId="{CF30C4ED-6890-43D6-B136-A173EA6E8293}" type="pres">
      <dgm:prSet presAssocID="{6300F4BB-2B7A-47E6-A9DC-A38B5CE9D847}" presName="linear" presStyleCnt="0">
        <dgm:presLayoutVars>
          <dgm:animLvl val="lvl"/>
          <dgm:resizeHandles val="exact"/>
        </dgm:presLayoutVars>
      </dgm:prSet>
      <dgm:spPr/>
    </dgm:pt>
    <dgm:pt modelId="{CE8D279F-F8B6-4796-B961-91DD81492ACC}" type="pres">
      <dgm:prSet presAssocID="{A6A70694-21F3-4AB9-A3D2-785DF536428F}" presName="parentText" presStyleLbl="node1" presStyleIdx="0" presStyleCnt="2">
        <dgm:presLayoutVars>
          <dgm:chMax val="0"/>
          <dgm:bulletEnabled val="1"/>
        </dgm:presLayoutVars>
      </dgm:prSet>
      <dgm:spPr/>
    </dgm:pt>
    <dgm:pt modelId="{532706CB-7922-4B0D-A3FA-2563EC13E970}" type="pres">
      <dgm:prSet presAssocID="{2BB06C1C-9BFD-4A87-A96D-7528A4AB1F31}" presName="spacer" presStyleCnt="0"/>
      <dgm:spPr/>
    </dgm:pt>
    <dgm:pt modelId="{56723C86-61B3-4832-BFF2-4A7B8431B934}" type="pres">
      <dgm:prSet presAssocID="{A93D76AC-F3CE-43B8-AABA-4F3253FC9A7F}" presName="parentText" presStyleLbl="node1" presStyleIdx="1" presStyleCnt="2">
        <dgm:presLayoutVars>
          <dgm:chMax val="0"/>
          <dgm:bulletEnabled val="1"/>
        </dgm:presLayoutVars>
      </dgm:prSet>
      <dgm:spPr/>
    </dgm:pt>
  </dgm:ptLst>
  <dgm:cxnLst>
    <dgm:cxn modelId="{805AE808-2431-407B-A980-B34B4B38D84F}" type="presOf" srcId="{6300F4BB-2B7A-47E6-A9DC-A38B5CE9D847}" destId="{CF30C4ED-6890-43D6-B136-A173EA6E8293}" srcOrd="0" destOrd="0" presId="urn:microsoft.com/office/officeart/2005/8/layout/vList2"/>
    <dgm:cxn modelId="{5EA56109-A8DF-4986-9477-8977F8A7686D}" srcId="{6300F4BB-2B7A-47E6-A9DC-A38B5CE9D847}" destId="{A93D76AC-F3CE-43B8-AABA-4F3253FC9A7F}" srcOrd="1" destOrd="0" parTransId="{338A0524-D670-4FF8-8AFA-3A15DAB95E85}" sibTransId="{7EA86309-774C-4607-AA64-5BF8BC90136B}"/>
    <dgm:cxn modelId="{7262913F-693E-4CE1-B428-21BC0BD4CC4C}" srcId="{6300F4BB-2B7A-47E6-A9DC-A38B5CE9D847}" destId="{A6A70694-21F3-4AB9-A3D2-785DF536428F}" srcOrd="0" destOrd="0" parTransId="{60DFE0B8-9F5D-401C-8C14-79EADEFAAC1C}" sibTransId="{2BB06C1C-9BFD-4A87-A96D-7528A4AB1F31}"/>
    <dgm:cxn modelId="{C1D83978-B7A2-439C-83FB-AE1CDA086C65}" type="presOf" srcId="{A93D76AC-F3CE-43B8-AABA-4F3253FC9A7F}" destId="{56723C86-61B3-4832-BFF2-4A7B8431B934}" srcOrd="0" destOrd="0" presId="urn:microsoft.com/office/officeart/2005/8/layout/vList2"/>
    <dgm:cxn modelId="{421389CF-CCFD-45B5-AD24-3552106823FC}" type="presOf" srcId="{A6A70694-21F3-4AB9-A3D2-785DF536428F}" destId="{CE8D279F-F8B6-4796-B961-91DD81492ACC}" srcOrd="0" destOrd="0" presId="urn:microsoft.com/office/officeart/2005/8/layout/vList2"/>
    <dgm:cxn modelId="{2335077B-9815-4D79-9F12-5B9C819E046C}" type="presParOf" srcId="{CF30C4ED-6890-43D6-B136-A173EA6E8293}" destId="{CE8D279F-F8B6-4796-B961-91DD81492ACC}" srcOrd="0" destOrd="0" presId="urn:microsoft.com/office/officeart/2005/8/layout/vList2"/>
    <dgm:cxn modelId="{0BBB251A-85C6-42D9-8CD4-07287F3A9ABF}" type="presParOf" srcId="{CF30C4ED-6890-43D6-B136-A173EA6E8293}" destId="{532706CB-7922-4B0D-A3FA-2563EC13E970}" srcOrd="1" destOrd="0" presId="urn:microsoft.com/office/officeart/2005/8/layout/vList2"/>
    <dgm:cxn modelId="{1E222FFC-5353-450B-9429-D180099BDB6C}" type="presParOf" srcId="{CF30C4ED-6890-43D6-B136-A173EA6E8293}" destId="{56723C86-61B3-4832-BFF2-4A7B8431B93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E3FDD-82A6-4680-AAB9-4FAEC34F221D}"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B58F11B4-968F-42B9-9888-9AF9D62A44C1}">
      <dgm:prSet custT="1"/>
      <dgm:spPr/>
      <dgm:t>
        <a:bodyPr/>
        <a:lstStyle/>
        <a:p>
          <a:r>
            <a:rPr lang="en-IN" sz="2400"/>
            <a:t>A microservice should be </a:t>
          </a:r>
          <a:r>
            <a:rPr lang="en-IN" sz="2400" i="1"/>
            <a:t>individually deployable</a:t>
          </a:r>
          <a:r>
            <a:rPr lang="en-IN" sz="2400"/>
            <a:t>.</a:t>
          </a:r>
          <a:endParaRPr lang="en-US" sz="2400"/>
        </a:p>
      </dgm:t>
    </dgm:pt>
    <dgm:pt modelId="{E10F4C18-CAF9-4EE9-A2AC-E31C924448BE}" type="parTrans" cxnId="{210EDECC-9416-4C3F-B58A-91823BA1CCD5}">
      <dgm:prSet/>
      <dgm:spPr/>
      <dgm:t>
        <a:bodyPr/>
        <a:lstStyle/>
        <a:p>
          <a:endParaRPr lang="en-US" sz="2400"/>
        </a:p>
      </dgm:t>
    </dgm:pt>
    <dgm:pt modelId="{DCC69E74-E7F8-46E4-BB1D-1AB6A44EA231}" type="sibTrans" cxnId="{210EDECC-9416-4C3F-B58A-91823BA1CCD5}">
      <dgm:prSet/>
      <dgm:spPr/>
      <dgm:t>
        <a:bodyPr/>
        <a:lstStyle/>
        <a:p>
          <a:endParaRPr lang="en-US" sz="2400"/>
        </a:p>
      </dgm:t>
    </dgm:pt>
    <dgm:pt modelId="{567735B3-43E1-44DD-80E0-1519489B23E5}">
      <dgm:prSet custT="1"/>
      <dgm:spPr/>
      <dgm:t>
        <a:bodyPr/>
        <a:lstStyle/>
        <a:p>
          <a:r>
            <a:rPr lang="en-IN" sz="2400"/>
            <a:t>When you a change a microservice, you should be able to deploy that changed microservice to the production environment without deploying (or touching) any other part of your system.</a:t>
          </a:r>
          <a:endParaRPr lang="en-US" sz="2400"/>
        </a:p>
      </dgm:t>
    </dgm:pt>
    <dgm:pt modelId="{828E1D58-66C4-425E-89BF-7974DA1E36DA}" type="parTrans" cxnId="{25FA19B5-F14D-4F85-9CD7-84B6BA617CD8}">
      <dgm:prSet/>
      <dgm:spPr/>
      <dgm:t>
        <a:bodyPr/>
        <a:lstStyle/>
        <a:p>
          <a:endParaRPr lang="en-US" sz="2400"/>
        </a:p>
      </dgm:t>
    </dgm:pt>
    <dgm:pt modelId="{62B2A715-6C9D-4879-8064-7CBAA46DFB2A}" type="sibTrans" cxnId="{25FA19B5-F14D-4F85-9CD7-84B6BA617CD8}">
      <dgm:prSet/>
      <dgm:spPr/>
      <dgm:t>
        <a:bodyPr/>
        <a:lstStyle/>
        <a:p>
          <a:endParaRPr lang="en-US" sz="2400"/>
        </a:p>
      </dgm:t>
    </dgm:pt>
    <dgm:pt modelId="{F50737CE-9433-4077-A7D2-F4141F7929C3}">
      <dgm:prSet custT="1"/>
      <dgm:spPr/>
      <dgm:t>
        <a:bodyPr/>
        <a:lstStyle/>
        <a:p>
          <a:r>
            <a:rPr lang="en-IN" sz="2400"/>
            <a:t>Other microservices in the system should </a:t>
          </a:r>
          <a:r>
            <a:rPr lang="en-IN" sz="2400" u="sng"/>
            <a:t>continue running and working during the deployment</a:t>
          </a:r>
          <a:r>
            <a:rPr lang="en-IN" sz="2400"/>
            <a:t> of the changed microservice, and </a:t>
          </a:r>
          <a:r>
            <a:rPr lang="en-IN" sz="2400" u="sng"/>
            <a:t>continue running once the new version</a:t>
          </a:r>
          <a:r>
            <a:rPr lang="en-IN" sz="2400"/>
            <a:t> is deployed</a:t>
          </a:r>
          <a:endParaRPr lang="en-US" sz="2400"/>
        </a:p>
      </dgm:t>
    </dgm:pt>
    <dgm:pt modelId="{14CD5DC1-ADCA-4F0A-820E-796DD531D6FA}" type="parTrans" cxnId="{9A7AE570-5472-445C-82CD-0282A80F08DC}">
      <dgm:prSet/>
      <dgm:spPr/>
      <dgm:t>
        <a:bodyPr/>
        <a:lstStyle/>
        <a:p>
          <a:endParaRPr lang="en-US" sz="2400"/>
        </a:p>
      </dgm:t>
    </dgm:pt>
    <dgm:pt modelId="{D2BA9F82-EB17-44EA-8835-5DD52F2E73CB}" type="sibTrans" cxnId="{9A7AE570-5472-445C-82CD-0282A80F08DC}">
      <dgm:prSet/>
      <dgm:spPr/>
      <dgm:t>
        <a:bodyPr/>
        <a:lstStyle/>
        <a:p>
          <a:endParaRPr lang="en-US" sz="2400"/>
        </a:p>
      </dgm:t>
    </dgm:pt>
    <dgm:pt modelId="{62ED1B32-ECDB-4D0C-9207-6BCD861AC63A}" type="pres">
      <dgm:prSet presAssocID="{173E3FDD-82A6-4680-AAB9-4FAEC34F221D}" presName="linear" presStyleCnt="0">
        <dgm:presLayoutVars>
          <dgm:animLvl val="lvl"/>
          <dgm:resizeHandles val="exact"/>
        </dgm:presLayoutVars>
      </dgm:prSet>
      <dgm:spPr/>
    </dgm:pt>
    <dgm:pt modelId="{2DD843BC-31C6-48D4-8B1A-DB2655B5C39D}" type="pres">
      <dgm:prSet presAssocID="{B58F11B4-968F-42B9-9888-9AF9D62A44C1}" presName="parentText" presStyleLbl="node1" presStyleIdx="0" presStyleCnt="3">
        <dgm:presLayoutVars>
          <dgm:chMax val="0"/>
          <dgm:bulletEnabled val="1"/>
        </dgm:presLayoutVars>
      </dgm:prSet>
      <dgm:spPr/>
    </dgm:pt>
    <dgm:pt modelId="{C94077EF-1FA1-4363-B7EA-CBFEBDF02F55}" type="pres">
      <dgm:prSet presAssocID="{DCC69E74-E7F8-46E4-BB1D-1AB6A44EA231}" presName="spacer" presStyleCnt="0"/>
      <dgm:spPr/>
    </dgm:pt>
    <dgm:pt modelId="{AFEC045F-0E23-4A47-96B2-E75C63FC41E1}" type="pres">
      <dgm:prSet presAssocID="{567735B3-43E1-44DD-80E0-1519489B23E5}" presName="parentText" presStyleLbl="node1" presStyleIdx="1" presStyleCnt="3">
        <dgm:presLayoutVars>
          <dgm:chMax val="0"/>
          <dgm:bulletEnabled val="1"/>
        </dgm:presLayoutVars>
      </dgm:prSet>
      <dgm:spPr/>
    </dgm:pt>
    <dgm:pt modelId="{CD4E633A-8AEF-45CE-B1C5-2B89EE18D934}" type="pres">
      <dgm:prSet presAssocID="{62B2A715-6C9D-4879-8064-7CBAA46DFB2A}" presName="spacer" presStyleCnt="0"/>
      <dgm:spPr/>
    </dgm:pt>
    <dgm:pt modelId="{C9B80A66-15B5-4C94-A70D-D7465C0436B9}" type="pres">
      <dgm:prSet presAssocID="{F50737CE-9433-4077-A7D2-F4141F7929C3}" presName="parentText" presStyleLbl="node1" presStyleIdx="2" presStyleCnt="3">
        <dgm:presLayoutVars>
          <dgm:chMax val="0"/>
          <dgm:bulletEnabled val="1"/>
        </dgm:presLayoutVars>
      </dgm:prSet>
      <dgm:spPr/>
    </dgm:pt>
  </dgm:ptLst>
  <dgm:cxnLst>
    <dgm:cxn modelId="{509FC307-C55D-4522-A912-5805BEB48831}" type="presOf" srcId="{B58F11B4-968F-42B9-9888-9AF9D62A44C1}" destId="{2DD843BC-31C6-48D4-8B1A-DB2655B5C39D}" srcOrd="0" destOrd="0" presId="urn:microsoft.com/office/officeart/2005/8/layout/vList2"/>
    <dgm:cxn modelId="{14942561-044B-408D-A672-EB479EE7A02A}" type="presOf" srcId="{567735B3-43E1-44DD-80E0-1519489B23E5}" destId="{AFEC045F-0E23-4A47-96B2-E75C63FC41E1}" srcOrd="0" destOrd="0" presId="urn:microsoft.com/office/officeart/2005/8/layout/vList2"/>
    <dgm:cxn modelId="{9A7AE570-5472-445C-82CD-0282A80F08DC}" srcId="{173E3FDD-82A6-4680-AAB9-4FAEC34F221D}" destId="{F50737CE-9433-4077-A7D2-F4141F7929C3}" srcOrd="2" destOrd="0" parTransId="{14CD5DC1-ADCA-4F0A-820E-796DD531D6FA}" sibTransId="{D2BA9F82-EB17-44EA-8835-5DD52F2E73CB}"/>
    <dgm:cxn modelId="{C3A95658-235A-4F55-B774-23523D2408D0}" type="presOf" srcId="{173E3FDD-82A6-4680-AAB9-4FAEC34F221D}" destId="{62ED1B32-ECDB-4D0C-9207-6BCD861AC63A}" srcOrd="0" destOrd="0" presId="urn:microsoft.com/office/officeart/2005/8/layout/vList2"/>
    <dgm:cxn modelId="{25FA19B5-F14D-4F85-9CD7-84B6BA617CD8}" srcId="{173E3FDD-82A6-4680-AAB9-4FAEC34F221D}" destId="{567735B3-43E1-44DD-80E0-1519489B23E5}" srcOrd="1" destOrd="0" parTransId="{828E1D58-66C4-425E-89BF-7974DA1E36DA}" sibTransId="{62B2A715-6C9D-4879-8064-7CBAA46DFB2A}"/>
    <dgm:cxn modelId="{210EDECC-9416-4C3F-B58A-91823BA1CCD5}" srcId="{173E3FDD-82A6-4680-AAB9-4FAEC34F221D}" destId="{B58F11B4-968F-42B9-9888-9AF9D62A44C1}" srcOrd="0" destOrd="0" parTransId="{E10F4C18-CAF9-4EE9-A2AC-E31C924448BE}" sibTransId="{DCC69E74-E7F8-46E4-BB1D-1AB6A44EA231}"/>
    <dgm:cxn modelId="{1EF5ECE6-CC15-453F-94E5-AD5E04703725}" type="presOf" srcId="{F50737CE-9433-4077-A7D2-F4141F7929C3}" destId="{C9B80A66-15B5-4C94-A70D-D7465C0436B9}" srcOrd="0" destOrd="0" presId="urn:microsoft.com/office/officeart/2005/8/layout/vList2"/>
    <dgm:cxn modelId="{939E128A-4B88-47B5-9FA7-0455A95F55E6}" type="presParOf" srcId="{62ED1B32-ECDB-4D0C-9207-6BCD861AC63A}" destId="{2DD843BC-31C6-48D4-8B1A-DB2655B5C39D}" srcOrd="0" destOrd="0" presId="urn:microsoft.com/office/officeart/2005/8/layout/vList2"/>
    <dgm:cxn modelId="{73A4F29F-BB50-45C0-871B-906885205685}" type="presParOf" srcId="{62ED1B32-ECDB-4D0C-9207-6BCD861AC63A}" destId="{C94077EF-1FA1-4363-B7EA-CBFEBDF02F55}" srcOrd="1" destOrd="0" presId="urn:microsoft.com/office/officeart/2005/8/layout/vList2"/>
    <dgm:cxn modelId="{CE938A61-8A9F-4E17-9241-1830295644C2}" type="presParOf" srcId="{62ED1B32-ECDB-4D0C-9207-6BCD861AC63A}" destId="{AFEC045F-0E23-4A47-96B2-E75C63FC41E1}" srcOrd="2" destOrd="0" presId="urn:microsoft.com/office/officeart/2005/8/layout/vList2"/>
    <dgm:cxn modelId="{1CAED674-A18B-42A3-820A-D38613F2C0E4}" type="presParOf" srcId="{62ED1B32-ECDB-4D0C-9207-6BCD861AC63A}" destId="{CD4E633A-8AEF-45CE-B1C5-2B89EE18D934}" srcOrd="3" destOrd="0" presId="urn:microsoft.com/office/officeart/2005/8/layout/vList2"/>
    <dgm:cxn modelId="{635BEF6A-8ED9-468F-A174-B0F87AF5D47D}" type="presParOf" srcId="{62ED1B32-ECDB-4D0C-9207-6BCD861AC63A}" destId="{C9B80A66-15B5-4C94-A70D-D7465C0436B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950007-CF70-4A67-9554-C8B74EB1618A}" type="doc">
      <dgm:prSet loTypeId="urn:microsoft.com/office/officeart/2005/8/layout/hierarchy1" loCatId="hierarchy" qsTypeId="urn:microsoft.com/office/officeart/2005/8/quickstyle/simple3" qsCatId="simple" csTypeId="urn:microsoft.com/office/officeart/2005/8/colors/accent6_3" csCatId="accent6" phldr="1"/>
      <dgm:spPr/>
      <dgm:t>
        <a:bodyPr/>
        <a:lstStyle/>
        <a:p>
          <a:endParaRPr lang="en-US"/>
        </a:p>
      </dgm:t>
    </dgm:pt>
    <dgm:pt modelId="{22276CF5-8264-4747-873D-672E252FE600}">
      <dgm:prSet/>
      <dgm:spPr/>
      <dgm:t>
        <a:bodyPr/>
        <a:lstStyle/>
        <a:p>
          <a:r>
            <a:rPr lang="en-IN" dirty="0"/>
            <a:t>Each microservice must run in separate processes from other microservices</a:t>
          </a:r>
          <a:endParaRPr lang="en-US" dirty="0"/>
        </a:p>
      </dgm:t>
    </dgm:pt>
    <dgm:pt modelId="{710FB432-B637-40C6-B4AB-1D658F0B27A6}" type="parTrans" cxnId="{74BC1F37-DC7A-4E0D-83D1-DA80D0A5F3C0}">
      <dgm:prSet/>
      <dgm:spPr/>
      <dgm:t>
        <a:bodyPr/>
        <a:lstStyle/>
        <a:p>
          <a:endParaRPr lang="en-US"/>
        </a:p>
      </dgm:t>
    </dgm:pt>
    <dgm:pt modelId="{AC50A716-2216-479A-A635-D3F400B8EB1C}" type="sibTrans" cxnId="{74BC1F37-DC7A-4E0D-83D1-DA80D0A5F3C0}">
      <dgm:prSet/>
      <dgm:spPr/>
      <dgm:t>
        <a:bodyPr/>
        <a:lstStyle/>
        <a:p>
          <a:endParaRPr lang="en-US"/>
        </a:p>
      </dgm:t>
    </dgm:pt>
    <dgm:pt modelId="{B82AED18-55C9-49CA-A891-D6ECF7EC60BF}">
      <dgm:prSet/>
      <dgm:spPr/>
      <dgm:t>
        <a:bodyPr/>
        <a:lstStyle/>
        <a:p>
          <a:r>
            <a:rPr lang="en-IN"/>
            <a:t>Each microservice can have more than one process.</a:t>
          </a:r>
          <a:endParaRPr lang="en-US"/>
        </a:p>
      </dgm:t>
    </dgm:pt>
    <dgm:pt modelId="{6F388CBA-32B7-468D-B2FC-48B7BD09F59B}" type="parTrans" cxnId="{74B922BC-D39A-4555-88BF-7CD8F8F70AD9}">
      <dgm:prSet/>
      <dgm:spPr/>
      <dgm:t>
        <a:bodyPr/>
        <a:lstStyle/>
        <a:p>
          <a:endParaRPr lang="en-US"/>
        </a:p>
      </dgm:t>
    </dgm:pt>
    <dgm:pt modelId="{F8F4A530-E943-40C8-BD13-BAB24E8491C6}" type="sibTrans" cxnId="{74B922BC-D39A-4555-88BF-7CD8F8F70AD9}">
      <dgm:prSet/>
      <dgm:spPr/>
      <dgm:t>
        <a:bodyPr/>
        <a:lstStyle/>
        <a:p>
          <a:endParaRPr lang="en-US"/>
        </a:p>
      </dgm:t>
    </dgm:pt>
    <dgm:pt modelId="{9EAD4719-CBC8-46F9-BCEE-A35710E30C01}" type="pres">
      <dgm:prSet presAssocID="{08950007-CF70-4A67-9554-C8B74EB1618A}" presName="hierChild1" presStyleCnt="0">
        <dgm:presLayoutVars>
          <dgm:chPref val="1"/>
          <dgm:dir/>
          <dgm:animOne val="branch"/>
          <dgm:animLvl val="lvl"/>
          <dgm:resizeHandles/>
        </dgm:presLayoutVars>
      </dgm:prSet>
      <dgm:spPr/>
    </dgm:pt>
    <dgm:pt modelId="{DB7C5794-E442-43EC-94F9-148B424FE287}" type="pres">
      <dgm:prSet presAssocID="{22276CF5-8264-4747-873D-672E252FE600}" presName="hierRoot1" presStyleCnt="0"/>
      <dgm:spPr/>
    </dgm:pt>
    <dgm:pt modelId="{DB057002-C201-4BEC-B55A-53E590C9677E}" type="pres">
      <dgm:prSet presAssocID="{22276CF5-8264-4747-873D-672E252FE600}" presName="composite" presStyleCnt="0"/>
      <dgm:spPr/>
    </dgm:pt>
    <dgm:pt modelId="{F37183E5-D667-4DC5-B5A0-75136ED2C342}" type="pres">
      <dgm:prSet presAssocID="{22276CF5-8264-4747-873D-672E252FE600}" presName="background" presStyleLbl="node0" presStyleIdx="0" presStyleCnt="2"/>
      <dgm:spPr/>
    </dgm:pt>
    <dgm:pt modelId="{4B82ADF4-3009-418D-A4BD-447B472C2803}" type="pres">
      <dgm:prSet presAssocID="{22276CF5-8264-4747-873D-672E252FE600}" presName="text" presStyleLbl="fgAcc0" presStyleIdx="0" presStyleCnt="2" custLinFactNeighborX="442" custLinFactNeighborY="232">
        <dgm:presLayoutVars>
          <dgm:chPref val="3"/>
        </dgm:presLayoutVars>
      </dgm:prSet>
      <dgm:spPr/>
    </dgm:pt>
    <dgm:pt modelId="{6A25D9A8-3699-4309-9368-4C3C17B1EEFA}" type="pres">
      <dgm:prSet presAssocID="{22276CF5-8264-4747-873D-672E252FE600}" presName="hierChild2" presStyleCnt="0"/>
      <dgm:spPr/>
    </dgm:pt>
    <dgm:pt modelId="{0F662D6E-D5C9-4105-ACC6-5B16FFCEAF0A}" type="pres">
      <dgm:prSet presAssocID="{B82AED18-55C9-49CA-A891-D6ECF7EC60BF}" presName="hierRoot1" presStyleCnt="0"/>
      <dgm:spPr/>
    </dgm:pt>
    <dgm:pt modelId="{6E071B50-1239-447E-8B78-503FEDE09871}" type="pres">
      <dgm:prSet presAssocID="{B82AED18-55C9-49CA-A891-D6ECF7EC60BF}" presName="composite" presStyleCnt="0"/>
      <dgm:spPr/>
    </dgm:pt>
    <dgm:pt modelId="{7E40B596-929F-4DA4-B6A3-B9A90E7BE972}" type="pres">
      <dgm:prSet presAssocID="{B82AED18-55C9-49CA-A891-D6ECF7EC60BF}" presName="background" presStyleLbl="node0" presStyleIdx="1" presStyleCnt="2"/>
      <dgm:spPr/>
    </dgm:pt>
    <dgm:pt modelId="{4DCBE541-82A3-438B-B950-8835B6F94162}" type="pres">
      <dgm:prSet presAssocID="{B82AED18-55C9-49CA-A891-D6ECF7EC60BF}" presName="text" presStyleLbl="fgAcc0" presStyleIdx="1" presStyleCnt="2">
        <dgm:presLayoutVars>
          <dgm:chPref val="3"/>
        </dgm:presLayoutVars>
      </dgm:prSet>
      <dgm:spPr/>
    </dgm:pt>
    <dgm:pt modelId="{9D81F122-DBEA-4ABD-99D1-52CB1085794A}" type="pres">
      <dgm:prSet presAssocID="{B82AED18-55C9-49CA-A891-D6ECF7EC60BF}" presName="hierChild2" presStyleCnt="0"/>
      <dgm:spPr/>
    </dgm:pt>
  </dgm:ptLst>
  <dgm:cxnLst>
    <dgm:cxn modelId="{74BC1F37-DC7A-4E0D-83D1-DA80D0A5F3C0}" srcId="{08950007-CF70-4A67-9554-C8B74EB1618A}" destId="{22276CF5-8264-4747-873D-672E252FE600}" srcOrd="0" destOrd="0" parTransId="{710FB432-B637-40C6-B4AB-1D658F0B27A6}" sibTransId="{AC50A716-2216-479A-A635-D3F400B8EB1C}"/>
    <dgm:cxn modelId="{6FCE7145-283B-4957-B7C4-55FDFAE051CF}" type="presOf" srcId="{B82AED18-55C9-49CA-A891-D6ECF7EC60BF}" destId="{4DCBE541-82A3-438B-B950-8835B6F94162}" srcOrd="0" destOrd="0" presId="urn:microsoft.com/office/officeart/2005/8/layout/hierarchy1"/>
    <dgm:cxn modelId="{4CBE2152-CE0B-4CDF-9C4B-3182ED8515E6}" type="presOf" srcId="{22276CF5-8264-4747-873D-672E252FE600}" destId="{4B82ADF4-3009-418D-A4BD-447B472C2803}" srcOrd="0" destOrd="0" presId="urn:microsoft.com/office/officeart/2005/8/layout/hierarchy1"/>
    <dgm:cxn modelId="{74B922BC-D39A-4555-88BF-7CD8F8F70AD9}" srcId="{08950007-CF70-4A67-9554-C8B74EB1618A}" destId="{B82AED18-55C9-49CA-A891-D6ECF7EC60BF}" srcOrd="1" destOrd="0" parTransId="{6F388CBA-32B7-468D-B2FC-48B7BD09F59B}" sibTransId="{F8F4A530-E943-40C8-BD13-BAB24E8491C6}"/>
    <dgm:cxn modelId="{8F489AEF-6D11-4E60-8BD1-A7880E7165EA}" type="presOf" srcId="{08950007-CF70-4A67-9554-C8B74EB1618A}" destId="{9EAD4719-CBC8-46F9-BCEE-A35710E30C01}" srcOrd="0" destOrd="0" presId="urn:microsoft.com/office/officeart/2005/8/layout/hierarchy1"/>
    <dgm:cxn modelId="{2A53103E-D4C3-4B99-BE57-A9EF7C5C78D8}" type="presParOf" srcId="{9EAD4719-CBC8-46F9-BCEE-A35710E30C01}" destId="{DB7C5794-E442-43EC-94F9-148B424FE287}" srcOrd="0" destOrd="0" presId="urn:microsoft.com/office/officeart/2005/8/layout/hierarchy1"/>
    <dgm:cxn modelId="{9725652C-911D-45C1-9536-E1082DAD7AC2}" type="presParOf" srcId="{DB7C5794-E442-43EC-94F9-148B424FE287}" destId="{DB057002-C201-4BEC-B55A-53E590C9677E}" srcOrd="0" destOrd="0" presId="urn:microsoft.com/office/officeart/2005/8/layout/hierarchy1"/>
    <dgm:cxn modelId="{6967CED8-9E0A-43C0-A0AC-05981E8A2F87}" type="presParOf" srcId="{DB057002-C201-4BEC-B55A-53E590C9677E}" destId="{F37183E5-D667-4DC5-B5A0-75136ED2C342}" srcOrd="0" destOrd="0" presId="urn:microsoft.com/office/officeart/2005/8/layout/hierarchy1"/>
    <dgm:cxn modelId="{2BF4CA96-796A-4F61-AFAB-56A5AA3CB956}" type="presParOf" srcId="{DB057002-C201-4BEC-B55A-53E590C9677E}" destId="{4B82ADF4-3009-418D-A4BD-447B472C2803}" srcOrd="1" destOrd="0" presId="urn:microsoft.com/office/officeart/2005/8/layout/hierarchy1"/>
    <dgm:cxn modelId="{307B9C1B-A3CC-45CF-BA84-680B27D19937}" type="presParOf" srcId="{DB7C5794-E442-43EC-94F9-148B424FE287}" destId="{6A25D9A8-3699-4309-9368-4C3C17B1EEFA}" srcOrd="1" destOrd="0" presId="urn:microsoft.com/office/officeart/2005/8/layout/hierarchy1"/>
    <dgm:cxn modelId="{744D6D82-AE2D-4A2D-A759-53D2EBA97314}" type="presParOf" srcId="{9EAD4719-CBC8-46F9-BCEE-A35710E30C01}" destId="{0F662D6E-D5C9-4105-ACC6-5B16FFCEAF0A}" srcOrd="1" destOrd="0" presId="urn:microsoft.com/office/officeart/2005/8/layout/hierarchy1"/>
    <dgm:cxn modelId="{A8287820-441A-4C93-B5FC-E593D5B9C046}" type="presParOf" srcId="{0F662D6E-D5C9-4105-ACC6-5B16FFCEAF0A}" destId="{6E071B50-1239-447E-8B78-503FEDE09871}" srcOrd="0" destOrd="0" presId="urn:microsoft.com/office/officeart/2005/8/layout/hierarchy1"/>
    <dgm:cxn modelId="{AB445F58-80D1-4878-821D-1BFF571D37CF}" type="presParOf" srcId="{6E071B50-1239-447E-8B78-503FEDE09871}" destId="{7E40B596-929F-4DA4-B6A3-B9A90E7BE972}" srcOrd="0" destOrd="0" presId="urn:microsoft.com/office/officeart/2005/8/layout/hierarchy1"/>
    <dgm:cxn modelId="{37F61D6A-0CE7-46B2-B107-81F879D03E48}" type="presParOf" srcId="{6E071B50-1239-447E-8B78-503FEDE09871}" destId="{4DCBE541-82A3-438B-B950-8835B6F94162}" srcOrd="1" destOrd="0" presId="urn:microsoft.com/office/officeart/2005/8/layout/hierarchy1"/>
    <dgm:cxn modelId="{006E32EF-66FD-47FA-A2AC-510E0DB5DCFA}" type="presParOf" srcId="{0F662D6E-D5C9-4105-ACC6-5B16FFCEAF0A}" destId="{9D81F122-DBEA-4ABD-99D1-52CB108579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BE4A4E-76A5-4803-B6BF-9015ED7F09A3}" type="doc">
      <dgm:prSet loTypeId="urn:microsoft.com/office/officeart/2005/8/layout/vList2" loCatId="list" qsTypeId="urn:microsoft.com/office/officeart/2005/8/quickstyle/simple5" qsCatId="simple" csTypeId="urn:microsoft.com/office/officeart/2005/8/colors/colorful3" csCatId="colorful"/>
      <dgm:spPr/>
      <dgm:t>
        <a:bodyPr/>
        <a:lstStyle/>
        <a:p>
          <a:endParaRPr lang="en-US"/>
        </a:p>
      </dgm:t>
    </dgm:pt>
    <dgm:pt modelId="{8D39297D-FBCC-4497-A136-51F38E1E5DB4}">
      <dgm:prSet/>
      <dgm:spPr/>
      <dgm:t>
        <a:bodyPr/>
        <a:lstStyle/>
        <a:p>
          <a:pPr algn="just"/>
          <a:r>
            <a:rPr lang="en-IN" dirty="0"/>
            <a:t>A microservice owns the data store where it stores the data it needs.</a:t>
          </a:r>
          <a:endParaRPr lang="en-US" dirty="0"/>
        </a:p>
      </dgm:t>
    </dgm:pt>
    <dgm:pt modelId="{12AF2BC1-F951-4AA6-AF17-D5EF1ED55F04}" type="parTrans" cxnId="{E25A07C6-BB7F-47A9-A166-D6CB1CBD4CFA}">
      <dgm:prSet/>
      <dgm:spPr/>
      <dgm:t>
        <a:bodyPr/>
        <a:lstStyle/>
        <a:p>
          <a:endParaRPr lang="en-US"/>
        </a:p>
      </dgm:t>
    </dgm:pt>
    <dgm:pt modelId="{36FE8820-97EF-4D4F-AF11-83E595405DE0}" type="sibTrans" cxnId="{E25A07C6-BB7F-47A9-A166-D6CB1CBD4CFA}">
      <dgm:prSet/>
      <dgm:spPr/>
      <dgm:t>
        <a:bodyPr/>
        <a:lstStyle/>
        <a:p>
          <a:endParaRPr lang="en-US"/>
        </a:p>
      </dgm:t>
    </dgm:pt>
    <dgm:pt modelId="{DCB65106-25BF-4F9C-B1EA-FE8F21B3FEEB}">
      <dgm:prSet/>
      <dgm:spPr/>
      <dgm:t>
        <a:bodyPr/>
        <a:lstStyle/>
        <a:p>
          <a:pPr algn="just"/>
          <a:r>
            <a:rPr lang="en-IN" dirty="0"/>
            <a:t>If each microservice owns its own data store makes it possible to use different database technologies for different microservices depending on the needs of each microservice.</a:t>
          </a:r>
          <a:endParaRPr lang="en-US" dirty="0"/>
        </a:p>
      </dgm:t>
    </dgm:pt>
    <dgm:pt modelId="{C95C1A70-64B4-4917-97DB-F2507BD1D304}" type="parTrans" cxnId="{CDAEB2B8-2355-46F8-BE1A-5DB787238194}">
      <dgm:prSet/>
      <dgm:spPr/>
      <dgm:t>
        <a:bodyPr/>
        <a:lstStyle/>
        <a:p>
          <a:endParaRPr lang="en-US"/>
        </a:p>
      </dgm:t>
    </dgm:pt>
    <dgm:pt modelId="{378A4910-6B17-44CF-A571-87AD4AFACE5A}" type="sibTrans" cxnId="{CDAEB2B8-2355-46F8-BE1A-5DB787238194}">
      <dgm:prSet/>
      <dgm:spPr/>
      <dgm:t>
        <a:bodyPr/>
        <a:lstStyle/>
        <a:p>
          <a:endParaRPr lang="en-US"/>
        </a:p>
      </dgm:t>
    </dgm:pt>
    <dgm:pt modelId="{D7219422-8E9E-4C00-B061-5EE561F1B33D}" type="pres">
      <dgm:prSet presAssocID="{12BE4A4E-76A5-4803-B6BF-9015ED7F09A3}" presName="linear" presStyleCnt="0">
        <dgm:presLayoutVars>
          <dgm:animLvl val="lvl"/>
          <dgm:resizeHandles val="exact"/>
        </dgm:presLayoutVars>
      </dgm:prSet>
      <dgm:spPr/>
    </dgm:pt>
    <dgm:pt modelId="{B4046E45-DB5E-48A1-801A-B1B431856CB4}" type="pres">
      <dgm:prSet presAssocID="{8D39297D-FBCC-4497-A136-51F38E1E5DB4}" presName="parentText" presStyleLbl="node1" presStyleIdx="0" presStyleCnt="2">
        <dgm:presLayoutVars>
          <dgm:chMax val="0"/>
          <dgm:bulletEnabled val="1"/>
        </dgm:presLayoutVars>
      </dgm:prSet>
      <dgm:spPr/>
    </dgm:pt>
    <dgm:pt modelId="{274AC915-B704-4F27-8409-BCC802F1DE55}" type="pres">
      <dgm:prSet presAssocID="{36FE8820-97EF-4D4F-AF11-83E595405DE0}" presName="spacer" presStyleCnt="0"/>
      <dgm:spPr/>
    </dgm:pt>
    <dgm:pt modelId="{49975F40-86BF-41A8-B228-24D075D628E2}" type="pres">
      <dgm:prSet presAssocID="{DCB65106-25BF-4F9C-B1EA-FE8F21B3FEEB}" presName="parentText" presStyleLbl="node1" presStyleIdx="1" presStyleCnt="2">
        <dgm:presLayoutVars>
          <dgm:chMax val="0"/>
          <dgm:bulletEnabled val="1"/>
        </dgm:presLayoutVars>
      </dgm:prSet>
      <dgm:spPr/>
    </dgm:pt>
  </dgm:ptLst>
  <dgm:cxnLst>
    <dgm:cxn modelId="{00578D11-64A6-417E-94DC-F593EC927E5B}" type="presOf" srcId="{DCB65106-25BF-4F9C-B1EA-FE8F21B3FEEB}" destId="{49975F40-86BF-41A8-B228-24D075D628E2}" srcOrd="0" destOrd="0" presId="urn:microsoft.com/office/officeart/2005/8/layout/vList2"/>
    <dgm:cxn modelId="{F4B36651-C68A-4C25-B56D-12BD6855AC5D}" type="presOf" srcId="{8D39297D-FBCC-4497-A136-51F38E1E5DB4}" destId="{B4046E45-DB5E-48A1-801A-B1B431856CB4}" srcOrd="0" destOrd="0" presId="urn:microsoft.com/office/officeart/2005/8/layout/vList2"/>
    <dgm:cxn modelId="{CDAEB2B8-2355-46F8-BE1A-5DB787238194}" srcId="{12BE4A4E-76A5-4803-B6BF-9015ED7F09A3}" destId="{DCB65106-25BF-4F9C-B1EA-FE8F21B3FEEB}" srcOrd="1" destOrd="0" parTransId="{C95C1A70-64B4-4917-97DB-F2507BD1D304}" sibTransId="{378A4910-6B17-44CF-A571-87AD4AFACE5A}"/>
    <dgm:cxn modelId="{E25A07C6-BB7F-47A9-A166-D6CB1CBD4CFA}" srcId="{12BE4A4E-76A5-4803-B6BF-9015ED7F09A3}" destId="{8D39297D-FBCC-4497-A136-51F38E1E5DB4}" srcOrd="0" destOrd="0" parTransId="{12AF2BC1-F951-4AA6-AF17-D5EF1ED55F04}" sibTransId="{36FE8820-97EF-4D4F-AF11-83E595405DE0}"/>
    <dgm:cxn modelId="{CC32EBDD-AA1D-4372-A85A-7BD27A83DE80}" type="presOf" srcId="{12BE4A4E-76A5-4803-B6BF-9015ED7F09A3}" destId="{D7219422-8E9E-4C00-B061-5EE561F1B33D}" srcOrd="0" destOrd="0" presId="urn:microsoft.com/office/officeart/2005/8/layout/vList2"/>
    <dgm:cxn modelId="{48B4870A-8276-4996-AC7D-100092C739E5}" type="presParOf" srcId="{D7219422-8E9E-4C00-B061-5EE561F1B33D}" destId="{B4046E45-DB5E-48A1-801A-B1B431856CB4}" srcOrd="0" destOrd="0" presId="urn:microsoft.com/office/officeart/2005/8/layout/vList2"/>
    <dgm:cxn modelId="{10F9DAE3-9B48-43A2-A54E-07C0FDEC54EA}" type="presParOf" srcId="{D7219422-8E9E-4C00-B061-5EE561F1B33D}" destId="{274AC915-B704-4F27-8409-BCC802F1DE55}" srcOrd="1" destOrd="0" presId="urn:microsoft.com/office/officeart/2005/8/layout/vList2"/>
    <dgm:cxn modelId="{597ED643-A0AB-45E0-ACFE-B07946AAEEDB}" type="presParOf" srcId="{D7219422-8E9E-4C00-B061-5EE561F1B33D}" destId="{49975F40-86BF-41A8-B228-24D075D628E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7E98B1-CD90-487F-8369-2C708948516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50A70FD-F27C-47FE-BA28-091B0CC86EDB}">
      <dgm:prSet/>
      <dgm:spPr/>
      <dgm:t>
        <a:bodyPr/>
        <a:lstStyle/>
        <a:p>
          <a:pPr>
            <a:defRPr cap="all"/>
          </a:pPr>
          <a:r>
            <a:rPr lang="en-IN" b="1"/>
            <a:t>Create a unique Id per Transaction</a:t>
          </a:r>
          <a:endParaRPr lang="en-US"/>
        </a:p>
      </dgm:t>
    </dgm:pt>
    <dgm:pt modelId="{AB874751-5956-49AE-958D-D863C81F5839}" type="parTrans" cxnId="{4B74F807-C1AC-4339-B6F9-48C678CA4B95}">
      <dgm:prSet/>
      <dgm:spPr/>
      <dgm:t>
        <a:bodyPr/>
        <a:lstStyle/>
        <a:p>
          <a:endParaRPr lang="en-US"/>
        </a:p>
      </dgm:t>
    </dgm:pt>
    <dgm:pt modelId="{12E3E769-9360-4831-B50C-ED5F69E4E70B}" type="sibTrans" cxnId="{4B74F807-C1AC-4339-B6F9-48C678CA4B95}">
      <dgm:prSet/>
      <dgm:spPr/>
      <dgm:t>
        <a:bodyPr/>
        <a:lstStyle/>
        <a:p>
          <a:endParaRPr lang="en-US"/>
        </a:p>
      </dgm:t>
    </dgm:pt>
    <dgm:pt modelId="{6ED65E42-2FF5-4222-BE4A-83AE056B864A}">
      <dgm:prSet/>
      <dgm:spPr/>
      <dgm:t>
        <a:bodyPr/>
        <a:lstStyle/>
        <a:p>
          <a:pPr>
            <a:defRPr cap="all"/>
          </a:pPr>
          <a:r>
            <a:rPr lang="en-US" b="1"/>
            <a:t>Add the reply address within the command</a:t>
          </a:r>
          <a:endParaRPr lang="en-US"/>
        </a:p>
      </dgm:t>
    </dgm:pt>
    <dgm:pt modelId="{84222F80-0E05-417E-AA34-80C46E1FDD92}" type="parTrans" cxnId="{2415CC22-674A-44D9-9452-FD999D9FC4FE}">
      <dgm:prSet/>
      <dgm:spPr/>
      <dgm:t>
        <a:bodyPr/>
        <a:lstStyle/>
        <a:p>
          <a:endParaRPr lang="en-US"/>
        </a:p>
      </dgm:t>
    </dgm:pt>
    <dgm:pt modelId="{FE274611-93ED-4440-8949-F22DE1AF6A1F}" type="sibTrans" cxnId="{2415CC22-674A-44D9-9452-FD999D9FC4FE}">
      <dgm:prSet/>
      <dgm:spPr/>
      <dgm:t>
        <a:bodyPr/>
        <a:lstStyle/>
        <a:p>
          <a:endParaRPr lang="en-US"/>
        </a:p>
      </dgm:t>
    </dgm:pt>
    <dgm:pt modelId="{ECA51B18-A323-492D-B039-DAECDB803B6E}">
      <dgm:prSet/>
      <dgm:spPr/>
      <dgm:t>
        <a:bodyPr/>
        <a:lstStyle/>
        <a:p>
          <a:pPr>
            <a:defRPr cap="all"/>
          </a:pPr>
          <a:r>
            <a:rPr lang="en-IN" b="1"/>
            <a:t>Idempotent operations</a:t>
          </a:r>
          <a:endParaRPr lang="en-US"/>
        </a:p>
      </dgm:t>
    </dgm:pt>
    <dgm:pt modelId="{FBF79139-9584-46EC-B19D-F7DD336684B4}" type="parTrans" cxnId="{0BB57692-E141-4CCD-968A-35B2A000BEF1}">
      <dgm:prSet/>
      <dgm:spPr/>
      <dgm:t>
        <a:bodyPr/>
        <a:lstStyle/>
        <a:p>
          <a:endParaRPr lang="en-US"/>
        </a:p>
      </dgm:t>
    </dgm:pt>
    <dgm:pt modelId="{13A90E7D-896C-4DD4-A40A-5FDB2901A797}" type="sibTrans" cxnId="{0BB57692-E141-4CCD-968A-35B2A000BEF1}">
      <dgm:prSet/>
      <dgm:spPr/>
      <dgm:t>
        <a:bodyPr/>
        <a:lstStyle/>
        <a:p>
          <a:endParaRPr lang="en-US"/>
        </a:p>
      </dgm:t>
    </dgm:pt>
    <dgm:pt modelId="{A166595D-449E-4304-8B79-6B5702113FE4}">
      <dgm:prSet/>
      <dgm:spPr/>
      <dgm:t>
        <a:bodyPr/>
        <a:lstStyle/>
        <a:p>
          <a:pPr>
            <a:defRPr cap="all"/>
          </a:pPr>
          <a:r>
            <a:rPr lang="en-IN" b="1"/>
            <a:t>Avoiding Synchronous Communications</a:t>
          </a:r>
          <a:endParaRPr lang="en-US"/>
        </a:p>
      </dgm:t>
    </dgm:pt>
    <dgm:pt modelId="{AD90B233-E5C7-4F72-8FFA-3CFA2D4D2459}" type="parTrans" cxnId="{32DAB687-60FE-436F-AFE5-3B8E07282476}">
      <dgm:prSet/>
      <dgm:spPr/>
      <dgm:t>
        <a:bodyPr/>
        <a:lstStyle/>
        <a:p>
          <a:endParaRPr lang="en-US"/>
        </a:p>
      </dgm:t>
    </dgm:pt>
    <dgm:pt modelId="{850BB228-9E7F-4A57-99BC-FDC15E341FC6}" type="sibTrans" cxnId="{32DAB687-60FE-436F-AFE5-3B8E07282476}">
      <dgm:prSet/>
      <dgm:spPr/>
      <dgm:t>
        <a:bodyPr/>
        <a:lstStyle/>
        <a:p>
          <a:endParaRPr lang="en-US"/>
        </a:p>
      </dgm:t>
    </dgm:pt>
    <dgm:pt modelId="{ABE5BBE1-B2F3-4007-B83B-ED4915631C45}" type="pres">
      <dgm:prSet presAssocID="{597E98B1-CD90-487F-8369-2C7089485165}" presName="root" presStyleCnt="0">
        <dgm:presLayoutVars>
          <dgm:dir/>
          <dgm:resizeHandles val="exact"/>
        </dgm:presLayoutVars>
      </dgm:prSet>
      <dgm:spPr/>
    </dgm:pt>
    <dgm:pt modelId="{8E6BDD16-2ABC-4247-BDA5-CC88E25BEEEF}" type="pres">
      <dgm:prSet presAssocID="{550A70FD-F27C-47FE-BA28-091B0CC86EDB}" presName="compNode" presStyleCnt="0"/>
      <dgm:spPr/>
    </dgm:pt>
    <dgm:pt modelId="{F9195980-6C42-4024-8E63-4A3A50CB1887}" type="pres">
      <dgm:prSet presAssocID="{550A70FD-F27C-47FE-BA28-091B0CC86EDB}" presName="iconBgRect" presStyleLbl="bgShp" presStyleIdx="0" presStyleCnt="4"/>
      <dgm:spPr/>
    </dgm:pt>
    <dgm:pt modelId="{BD314785-DD24-4E0A-A555-14609AAEA948}" type="pres">
      <dgm:prSet presAssocID="{550A70FD-F27C-47FE-BA28-091B0CC86E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3859C3B4-79D2-4E71-A051-78D1E0F803F5}" type="pres">
      <dgm:prSet presAssocID="{550A70FD-F27C-47FE-BA28-091B0CC86EDB}" presName="spaceRect" presStyleCnt="0"/>
      <dgm:spPr/>
    </dgm:pt>
    <dgm:pt modelId="{9D3A84CD-D162-489D-9CAE-2CDB3DB1841C}" type="pres">
      <dgm:prSet presAssocID="{550A70FD-F27C-47FE-BA28-091B0CC86EDB}" presName="textRect" presStyleLbl="revTx" presStyleIdx="0" presStyleCnt="4">
        <dgm:presLayoutVars>
          <dgm:chMax val="1"/>
          <dgm:chPref val="1"/>
        </dgm:presLayoutVars>
      </dgm:prSet>
      <dgm:spPr/>
    </dgm:pt>
    <dgm:pt modelId="{7411BDA8-5361-48D6-BE9C-849F34F6FD61}" type="pres">
      <dgm:prSet presAssocID="{12E3E769-9360-4831-B50C-ED5F69E4E70B}" presName="sibTrans" presStyleCnt="0"/>
      <dgm:spPr/>
    </dgm:pt>
    <dgm:pt modelId="{31027CF4-DBE9-48C1-AC10-6574FA74D4FB}" type="pres">
      <dgm:prSet presAssocID="{6ED65E42-2FF5-4222-BE4A-83AE056B864A}" presName="compNode" presStyleCnt="0"/>
      <dgm:spPr/>
    </dgm:pt>
    <dgm:pt modelId="{A439D8E2-D8F5-4FB8-A1C2-EE1496D0D948}" type="pres">
      <dgm:prSet presAssocID="{6ED65E42-2FF5-4222-BE4A-83AE056B864A}" presName="iconBgRect" presStyleLbl="bgShp" presStyleIdx="1" presStyleCnt="4"/>
      <dgm:spPr/>
    </dgm:pt>
    <dgm:pt modelId="{FAD57CCA-CC1B-4102-8C4F-F57E7560DF00}" type="pres">
      <dgm:prSet presAssocID="{6ED65E42-2FF5-4222-BE4A-83AE056B86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E154B56F-737E-47C3-8999-8D4322A970C4}" type="pres">
      <dgm:prSet presAssocID="{6ED65E42-2FF5-4222-BE4A-83AE056B864A}" presName="spaceRect" presStyleCnt="0"/>
      <dgm:spPr/>
    </dgm:pt>
    <dgm:pt modelId="{5BC0F1FB-386B-4685-A4D7-26D01313AAD1}" type="pres">
      <dgm:prSet presAssocID="{6ED65E42-2FF5-4222-BE4A-83AE056B864A}" presName="textRect" presStyleLbl="revTx" presStyleIdx="1" presStyleCnt="4">
        <dgm:presLayoutVars>
          <dgm:chMax val="1"/>
          <dgm:chPref val="1"/>
        </dgm:presLayoutVars>
      </dgm:prSet>
      <dgm:spPr/>
    </dgm:pt>
    <dgm:pt modelId="{F2F5520E-D1BD-4E5D-9E0D-B55455DA0D24}" type="pres">
      <dgm:prSet presAssocID="{FE274611-93ED-4440-8949-F22DE1AF6A1F}" presName="sibTrans" presStyleCnt="0"/>
      <dgm:spPr/>
    </dgm:pt>
    <dgm:pt modelId="{76223C63-77E5-4B66-BBE0-28C5837758C5}" type="pres">
      <dgm:prSet presAssocID="{ECA51B18-A323-492D-B039-DAECDB803B6E}" presName="compNode" presStyleCnt="0"/>
      <dgm:spPr/>
    </dgm:pt>
    <dgm:pt modelId="{690BD80A-DF1F-4AF2-B5F5-C5C0B0569A89}" type="pres">
      <dgm:prSet presAssocID="{ECA51B18-A323-492D-B039-DAECDB803B6E}" presName="iconBgRect" presStyleLbl="bgShp" presStyleIdx="2" presStyleCnt="4"/>
      <dgm:spPr/>
    </dgm:pt>
    <dgm:pt modelId="{788CD64E-86EF-461D-B938-436A078BF542}" type="pres">
      <dgm:prSet presAssocID="{ECA51B18-A323-492D-B039-DAECDB803B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2C6E92B1-AD0A-45B9-941B-48151F3BA3E3}" type="pres">
      <dgm:prSet presAssocID="{ECA51B18-A323-492D-B039-DAECDB803B6E}" presName="spaceRect" presStyleCnt="0"/>
      <dgm:spPr/>
    </dgm:pt>
    <dgm:pt modelId="{FC04136E-1A8C-4C91-9F80-70D726E99C4B}" type="pres">
      <dgm:prSet presAssocID="{ECA51B18-A323-492D-B039-DAECDB803B6E}" presName="textRect" presStyleLbl="revTx" presStyleIdx="2" presStyleCnt="4">
        <dgm:presLayoutVars>
          <dgm:chMax val="1"/>
          <dgm:chPref val="1"/>
        </dgm:presLayoutVars>
      </dgm:prSet>
      <dgm:spPr/>
    </dgm:pt>
    <dgm:pt modelId="{1A5F3E72-7F06-4BC8-97C0-07BEDB7E52D9}" type="pres">
      <dgm:prSet presAssocID="{13A90E7D-896C-4DD4-A40A-5FDB2901A797}" presName="sibTrans" presStyleCnt="0"/>
      <dgm:spPr/>
    </dgm:pt>
    <dgm:pt modelId="{CED59870-899A-4EC8-AAF7-C86820154214}" type="pres">
      <dgm:prSet presAssocID="{A166595D-449E-4304-8B79-6B5702113FE4}" presName="compNode" presStyleCnt="0"/>
      <dgm:spPr/>
    </dgm:pt>
    <dgm:pt modelId="{71CDF3C0-B8AD-4D3C-9B91-7ED471F082FF}" type="pres">
      <dgm:prSet presAssocID="{A166595D-449E-4304-8B79-6B5702113FE4}" presName="iconBgRect" presStyleLbl="bgShp" presStyleIdx="3" presStyleCnt="4"/>
      <dgm:spPr/>
    </dgm:pt>
    <dgm:pt modelId="{45645019-88EB-49F3-A892-9A54B11D4C37}" type="pres">
      <dgm:prSet presAssocID="{A166595D-449E-4304-8B79-6B5702113F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C0E56D4C-4B52-4949-8BE8-7E25A7B27F39}" type="pres">
      <dgm:prSet presAssocID="{A166595D-449E-4304-8B79-6B5702113FE4}" presName="spaceRect" presStyleCnt="0"/>
      <dgm:spPr/>
    </dgm:pt>
    <dgm:pt modelId="{6ED9E077-40AC-4640-867D-DCE48AF09961}" type="pres">
      <dgm:prSet presAssocID="{A166595D-449E-4304-8B79-6B5702113FE4}" presName="textRect" presStyleLbl="revTx" presStyleIdx="3" presStyleCnt="4">
        <dgm:presLayoutVars>
          <dgm:chMax val="1"/>
          <dgm:chPref val="1"/>
        </dgm:presLayoutVars>
      </dgm:prSet>
      <dgm:spPr/>
    </dgm:pt>
  </dgm:ptLst>
  <dgm:cxnLst>
    <dgm:cxn modelId="{4B74F807-C1AC-4339-B6F9-48C678CA4B95}" srcId="{597E98B1-CD90-487F-8369-2C7089485165}" destId="{550A70FD-F27C-47FE-BA28-091B0CC86EDB}" srcOrd="0" destOrd="0" parTransId="{AB874751-5956-49AE-958D-D863C81F5839}" sibTransId="{12E3E769-9360-4831-B50C-ED5F69E4E70B}"/>
    <dgm:cxn modelId="{2415CC22-674A-44D9-9452-FD999D9FC4FE}" srcId="{597E98B1-CD90-487F-8369-2C7089485165}" destId="{6ED65E42-2FF5-4222-BE4A-83AE056B864A}" srcOrd="1" destOrd="0" parTransId="{84222F80-0E05-417E-AA34-80C46E1FDD92}" sibTransId="{FE274611-93ED-4440-8949-F22DE1AF6A1F}"/>
    <dgm:cxn modelId="{25C7DC62-B3A4-4074-9694-F27508BA8484}" type="presOf" srcId="{A166595D-449E-4304-8B79-6B5702113FE4}" destId="{6ED9E077-40AC-4640-867D-DCE48AF09961}" srcOrd="0" destOrd="0" presId="urn:microsoft.com/office/officeart/2018/5/layout/IconCircleLabelList"/>
    <dgm:cxn modelId="{54692759-473F-49AA-9C5A-D29864488243}" type="presOf" srcId="{597E98B1-CD90-487F-8369-2C7089485165}" destId="{ABE5BBE1-B2F3-4007-B83B-ED4915631C45}" srcOrd="0" destOrd="0" presId="urn:microsoft.com/office/officeart/2018/5/layout/IconCircleLabelList"/>
    <dgm:cxn modelId="{32DAB687-60FE-436F-AFE5-3B8E07282476}" srcId="{597E98B1-CD90-487F-8369-2C7089485165}" destId="{A166595D-449E-4304-8B79-6B5702113FE4}" srcOrd="3" destOrd="0" parTransId="{AD90B233-E5C7-4F72-8FFA-3CFA2D4D2459}" sibTransId="{850BB228-9E7F-4A57-99BC-FDC15E341FC6}"/>
    <dgm:cxn modelId="{0BB57692-E141-4CCD-968A-35B2A000BEF1}" srcId="{597E98B1-CD90-487F-8369-2C7089485165}" destId="{ECA51B18-A323-492D-B039-DAECDB803B6E}" srcOrd="2" destOrd="0" parTransId="{FBF79139-9584-46EC-B19D-F7DD336684B4}" sibTransId="{13A90E7D-896C-4DD4-A40A-5FDB2901A797}"/>
    <dgm:cxn modelId="{769F35A2-5572-4651-BC57-AD750CC7F1CA}" type="presOf" srcId="{6ED65E42-2FF5-4222-BE4A-83AE056B864A}" destId="{5BC0F1FB-386B-4685-A4D7-26D01313AAD1}" srcOrd="0" destOrd="0" presId="urn:microsoft.com/office/officeart/2018/5/layout/IconCircleLabelList"/>
    <dgm:cxn modelId="{F94E52A4-3659-499C-B9DC-3BDF79A9890E}" type="presOf" srcId="{ECA51B18-A323-492D-B039-DAECDB803B6E}" destId="{FC04136E-1A8C-4C91-9F80-70D726E99C4B}" srcOrd="0" destOrd="0" presId="urn:microsoft.com/office/officeart/2018/5/layout/IconCircleLabelList"/>
    <dgm:cxn modelId="{388D81B4-B499-41FE-9573-6C10DAAEA634}" type="presOf" srcId="{550A70FD-F27C-47FE-BA28-091B0CC86EDB}" destId="{9D3A84CD-D162-489D-9CAE-2CDB3DB1841C}" srcOrd="0" destOrd="0" presId="urn:microsoft.com/office/officeart/2018/5/layout/IconCircleLabelList"/>
    <dgm:cxn modelId="{7DCF2F53-B8AC-48AF-8658-479239D9727B}" type="presParOf" srcId="{ABE5BBE1-B2F3-4007-B83B-ED4915631C45}" destId="{8E6BDD16-2ABC-4247-BDA5-CC88E25BEEEF}" srcOrd="0" destOrd="0" presId="urn:microsoft.com/office/officeart/2018/5/layout/IconCircleLabelList"/>
    <dgm:cxn modelId="{D9B06AA9-4AA5-4543-AB86-9EE5B3A4F1E1}" type="presParOf" srcId="{8E6BDD16-2ABC-4247-BDA5-CC88E25BEEEF}" destId="{F9195980-6C42-4024-8E63-4A3A50CB1887}" srcOrd="0" destOrd="0" presId="urn:microsoft.com/office/officeart/2018/5/layout/IconCircleLabelList"/>
    <dgm:cxn modelId="{E6C9C601-5F02-48A1-9539-52F208E02446}" type="presParOf" srcId="{8E6BDD16-2ABC-4247-BDA5-CC88E25BEEEF}" destId="{BD314785-DD24-4E0A-A555-14609AAEA948}" srcOrd="1" destOrd="0" presId="urn:microsoft.com/office/officeart/2018/5/layout/IconCircleLabelList"/>
    <dgm:cxn modelId="{25E144AC-EB3B-4472-97ED-1D0E34A8E012}" type="presParOf" srcId="{8E6BDD16-2ABC-4247-BDA5-CC88E25BEEEF}" destId="{3859C3B4-79D2-4E71-A051-78D1E0F803F5}" srcOrd="2" destOrd="0" presId="urn:microsoft.com/office/officeart/2018/5/layout/IconCircleLabelList"/>
    <dgm:cxn modelId="{BCF0F00D-0153-4769-8B29-EE3E0252C38B}" type="presParOf" srcId="{8E6BDD16-2ABC-4247-BDA5-CC88E25BEEEF}" destId="{9D3A84CD-D162-489D-9CAE-2CDB3DB1841C}" srcOrd="3" destOrd="0" presId="urn:microsoft.com/office/officeart/2018/5/layout/IconCircleLabelList"/>
    <dgm:cxn modelId="{C2A623DB-68BF-4DEC-8C1D-788798F45CC3}" type="presParOf" srcId="{ABE5BBE1-B2F3-4007-B83B-ED4915631C45}" destId="{7411BDA8-5361-48D6-BE9C-849F34F6FD61}" srcOrd="1" destOrd="0" presId="urn:microsoft.com/office/officeart/2018/5/layout/IconCircleLabelList"/>
    <dgm:cxn modelId="{38AFC64D-721E-4338-B1A0-F639B98AF443}" type="presParOf" srcId="{ABE5BBE1-B2F3-4007-B83B-ED4915631C45}" destId="{31027CF4-DBE9-48C1-AC10-6574FA74D4FB}" srcOrd="2" destOrd="0" presId="urn:microsoft.com/office/officeart/2018/5/layout/IconCircleLabelList"/>
    <dgm:cxn modelId="{B0EED548-63BF-4524-8CDA-EC2D9A39F857}" type="presParOf" srcId="{31027CF4-DBE9-48C1-AC10-6574FA74D4FB}" destId="{A439D8E2-D8F5-4FB8-A1C2-EE1496D0D948}" srcOrd="0" destOrd="0" presId="urn:microsoft.com/office/officeart/2018/5/layout/IconCircleLabelList"/>
    <dgm:cxn modelId="{A3BDB935-85FA-4EAB-9F2A-59A5CEB62E09}" type="presParOf" srcId="{31027CF4-DBE9-48C1-AC10-6574FA74D4FB}" destId="{FAD57CCA-CC1B-4102-8C4F-F57E7560DF00}" srcOrd="1" destOrd="0" presId="urn:microsoft.com/office/officeart/2018/5/layout/IconCircleLabelList"/>
    <dgm:cxn modelId="{D39E1742-AB2E-4ED3-9ACD-4B531DB5AA2D}" type="presParOf" srcId="{31027CF4-DBE9-48C1-AC10-6574FA74D4FB}" destId="{E154B56F-737E-47C3-8999-8D4322A970C4}" srcOrd="2" destOrd="0" presId="urn:microsoft.com/office/officeart/2018/5/layout/IconCircleLabelList"/>
    <dgm:cxn modelId="{EC87C54D-93E6-42B3-906C-B06D488E82BB}" type="presParOf" srcId="{31027CF4-DBE9-48C1-AC10-6574FA74D4FB}" destId="{5BC0F1FB-386B-4685-A4D7-26D01313AAD1}" srcOrd="3" destOrd="0" presId="urn:microsoft.com/office/officeart/2018/5/layout/IconCircleLabelList"/>
    <dgm:cxn modelId="{5F3C43B9-BA61-42A6-8A3E-5AB43F970B31}" type="presParOf" srcId="{ABE5BBE1-B2F3-4007-B83B-ED4915631C45}" destId="{F2F5520E-D1BD-4E5D-9E0D-B55455DA0D24}" srcOrd="3" destOrd="0" presId="urn:microsoft.com/office/officeart/2018/5/layout/IconCircleLabelList"/>
    <dgm:cxn modelId="{D0107DCA-30DE-4F45-874F-E440969F10AE}" type="presParOf" srcId="{ABE5BBE1-B2F3-4007-B83B-ED4915631C45}" destId="{76223C63-77E5-4B66-BBE0-28C5837758C5}" srcOrd="4" destOrd="0" presId="urn:microsoft.com/office/officeart/2018/5/layout/IconCircleLabelList"/>
    <dgm:cxn modelId="{46AD4139-413A-441D-97AD-2DC82448E4B2}" type="presParOf" srcId="{76223C63-77E5-4B66-BBE0-28C5837758C5}" destId="{690BD80A-DF1F-4AF2-B5F5-C5C0B0569A89}" srcOrd="0" destOrd="0" presId="urn:microsoft.com/office/officeart/2018/5/layout/IconCircleLabelList"/>
    <dgm:cxn modelId="{39A61A1F-7A4A-41E0-82CF-44830D709D55}" type="presParOf" srcId="{76223C63-77E5-4B66-BBE0-28C5837758C5}" destId="{788CD64E-86EF-461D-B938-436A078BF542}" srcOrd="1" destOrd="0" presId="urn:microsoft.com/office/officeart/2018/5/layout/IconCircleLabelList"/>
    <dgm:cxn modelId="{737D8541-C3B2-4EE0-A9D5-6D2989ECE0B3}" type="presParOf" srcId="{76223C63-77E5-4B66-BBE0-28C5837758C5}" destId="{2C6E92B1-AD0A-45B9-941B-48151F3BA3E3}" srcOrd="2" destOrd="0" presId="urn:microsoft.com/office/officeart/2018/5/layout/IconCircleLabelList"/>
    <dgm:cxn modelId="{C0CDF355-6118-48B0-80B5-2D3174A0333E}" type="presParOf" srcId="{76223C63-77E5-4B66-BBE0-28C5837758C5}" destId="{FC04136E-1A8C-4C91-9F80-70D726E99C4B}" srcOrd="3" destOrd="0" presId="urn:microsoft.com/office/officeart/2018/5/layout/IconCircleLabelList"/>
    <dgm:cxn modelId="{0B92CCB4-03DC-4B71-9125-09F55F6E80EB}" type="presParOf" srcId="{ABE5BBE1-B2F3-4007-B83B-ED4915631C45}" destId="{1A5F3E72-7F06-4BC8-97C0-07BEDB7E52D9}" srcOrd="5" destOrd="0" presId="urn:microsoft.com/office/officeart/2018/5/layout/IconCircleLabelList"/>
    <dgm:cxn modelId="{C1158950-4C0E-4E9D-9AFB-F5FA7210875D}" type="presParOf" srcId="{ABE5BBE1-B2F3-4007-B83B-ED4915631C45}" destId="{CED59870-899A-4EC8-AAF7-C86820154214}" srcOrd="6" destOrd="0" presId="urn:microsoft.com/office/officeart/2018/5/layout/IconCircleLabelList"/>
    <dgm:cxn modelId="{D96CE011-AFFD-4206-9C61-2DBC80BB81EE}" type="presParOf" srcId="{CED59870-899A-4EC8-AAF7-C86820154214}" destId="{71CDF3C0-B8AD-4D3C-9B91-7ED471F082FF}" srcOrd="0" destOrd="0" presId="urn:microsoft.com/office/officeart/2018/5/layout/IconCircleLabelList"/>
    <dgm:cxn modelId="{F5ED1919-EB2D-4429-BCE3-8781E895BD71}" type="presParOf" srcId="{CED59870-899A-4EC8-AAF7-C86820154214}" destId="{45645019-88EB-49F3-A892-9A54B11D4C37}" srcOrd="1" destOrd="0" presId="urn:microsoft.com/office/officeart/2018/5/layout/IconCircleLabelList"/>
    <dgm:cxn modelId="{134EF839-057A-44F3-81E2-4608F46DDA99}" type="presParOf" srcId="{CED59870-899A-4EC8-AAF7-C86820154214}" destId="{C0E56D4C-4B52-4949-8BE8-7E25A7B27F39}" srcOrd="2" destOrd="0" presId="urn:microsoft.com/office/officeart/2018/5/layout/IconCircleLabelList"/>
    <dgm:cxn modelId="{25E4B226-E87A-45F2-BE5D-C302E0F099E3}" type="presParOf" srcId="{CED59870-899A-4EC8-AAF7-C86820154214}" destId="{6ED9E077-40AC-4640-867D-DCE48AF0996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59EDF-AD91-47DD-9CE0-3798EA76D3AE}">
      <dsp:nvSpPr>
        <dsp:cNvPr id="0" name=""/>
        <dsp:cNvSpPr/>
      </dsp:nvSpPr>
      <dsp:spPr>
        <a:xfrm>
          <a:off x="0" y="101254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responsible for a single capability.</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1042986"/>
        <a:ext cx="7554528" cy="562726"/>
      </dsp:txXfrm>
    </dsp:sp>
    <dsp:sp modelId="{0D60AA6C-6316-4C10-AEF2-6361410B6B25}">
      <dsp:nvSpPr>
        <dsp:cNvPr id="0" name=""/>
        <dsp:cNvSpPr/>
      </dsp:nvSpPr>
      <dsp:spPr>
        <a:xfrm>
          <a:off x="0" y="171103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individually deployable.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1741476"/>
        <a:ext cx="7554528" cy="562726"/>
      </dsp:txXfrm>
    </dsp:sp>
    <dsp:sp modelId="{BEAC4505-D679-418F-85CE-B7FDFAD9857D}">
      <dsp:nvSpPr>
        <dsp:cNvPr id="0" name=""/>
        <dsp:cNvSpPr/>
      </dsp:nvSpPr>
      <dsp:spPr>
        <a:xfrm>
          <a:off x="0" y="240952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consists of one or more processes.</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2439966"/>
        <a:ext cx="7554528" cy="562726"/>
      </dsp:txXfrm>
    </dsp:sp>
    <dsp:sp modelId="{4EA42B7B-57A5-4BA7-BCC6-8B3AB277EC7B}">
      <dsp:nvSpPr>
        <dsp:cNvPr id="0" name=""/>
        <dsp:cNvSpPr/>
      </dsp:nvSpPr>
      <dsp:spPr>
        <a:xfrm>
          <a:off x="0" y="310801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owns its own data store.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3138456"/>
        <a:ext cx="7554528" cy="562726"/>
      </dsp:txXfrm>
    </dsp:sp>
    <dsp:sp modelId="{8B320024-EFE1-43C6-90A8-8149E02C5164}">
      <dsp:nvSpPr>
        <dsp:cNvPr id="0" name=""/>
        <dsp:cNvSpPr/>
      </dsp:nvSpPr>
      <dsp:spPr>
        <a:xfrm>
          <a:off x="0" y="380650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small team can maintain a handful of microservices.</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3836946"/>
        <a:ext cx="7554528" cy="562726"/>
      </dsp:txXfrm>
    </dsp:sp>
    <dsp:sp modelId="{895D6925-70DF-4D0C-929C-34508F4251D9}">
      <dsp:nvSpPr>
        <dsp:cNvPr id="0" name=""/>
        <dsp:cNvSpPr/>
      </dsp:nvSpPr>
      <dsp:spPr>
        <a:xfrm>
          <a:off x="0" y="450499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replaceable.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4535436"/>
        <a:ext cx="7554528"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75BDC-93C6-4D41-B0D7-3CA945046F06}">
      <dsp:nvSpPr>
        <dsp:cNvPr id="0" name=""/>
        <dsp:cNvSpPr/>
      </dsp:nvSpPr>
      <dsp:spPr>
        <a:xfrm>
          <a:off x="0" y="222167"/>
          <a:ext cx="10058399" cy="103135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SRP – Single Responsibility Principle (OOP)</a:t>
          </a:r>
          <a:endParaRPr lang="en-US" sz="4300" kern="1200" dirty="0"/>
        </a:p>
      </dsp:txBody>
      <dsp:txXfrm>
        <a:off x="50347" y="272514"/>
        <a:ext cx="9957705" cy="930660"/>
      </dsp:txXfrm>
    </dsp:sp>
    <dsp:sp modelId="{842EF0C2-9DCB-4491-9BE0-12BAED3B1ADC}">
      <dsp:nvSpPr>
        <dsp:cNvPr id="0" name=""/>
        <dsp:cNvSpPr/>
      </dsp:nvSpPr>
      <dsp:spPr>
        <a:xfrm>
          <a:off x="0" y="1377362"/>
          <a:ext cx="10058399" cy="1031354"/>
        </a:xfrm>
        <a:prstGeom prst="roundRect">
          <a:avLst/>
        </a:prstGeom>
        <a:gradFill rotWithShape="0">
          <a:gsLst>
            <a:gs pos="0">
              <a:schemeClr val="accent3">
                <a:hueOff val="-28020"/>
                <a:satOff val="-25403"/>
                <a:lumOff val="3922"/>
                <a:alphaOff val="0"/>
                <a:shade val="85000"/>
                <a:satMod val="130000"/>
              </a:schemeClr>
            </a:gs>
            <a:gs pos="34000">
              <a:schemeClr val="accent3">
                <a:hueOff val="-28020"/>
                <a:satOff val="-25403"/>
                <a:lumOff val="3922"/>
                <a:alphaOff val="0"/>
                <a:shade val="87000"/>
                <a:satMod val="125000"/>
              </a:schemeClr>
            </a:gs>
            <a:gs pos="70000">
              <a:schemeClr val="accent3">
                <a:hueOff val="-28020"/>
                <a:satOff val="-25403"/>
                <a:lumOff val="3922"/>
                <a:alphaOff val="0"/>
                <a:tint val="100000"/>
                <a:shade val="90000"/>
                <a:satMod val="130000"/>
              </a:schemeClr>
            </a:gs>
            <a:gs pos="100000">
              <a:schemeClr val="accent3">
                <a:hueOff val="-28020"/>
                <a:satOff val="-25403"/>
                <a:lumOff val="3922"/>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A microservice has a single responsibility.</a:t>
          </a:r>
          <a:endParaRPr lang="en-US" sz="4300" kern="1200"/>
        </a:p>
      </dsp:txBody>
      <dsp:txXfrm>
        <a:off x="50347" y="1427709"/>
        <a:ext cx="9957705" cy="930660"/>
      </dsp:txXfrm>
    </dsp:sp>
    <dsp:sp modelId="{688C6B41-D51E-40ED-AB0E-1DDC1BE4E8C2}">
      <dsp:nvSpPr>
        <dsp:cNvPr id="0" name=""/>
        <dsp:cNvSpPr/>
      </dsp:nvSpPr>
      <dsp:spPr>
        <a:xfrm>
          <a:off x="0" y="2532557"/>
          <a:ext cx="10058399" cy="1031354"/>
        </a:xfrm>
        <a:prstGeom prst="roundRect">
          <a:avLst/>
        </a:prstGeom>
        <a:gradFill rotWithShape="0">
          <a:gsLst>
            <a:gs pos="0">
              <a:schemeClr val="accent3">
                <a:hueOff val="-56040"/>
                <a:satOff val="-50806"/>
                <a:lumOff val="7844"/>
                <a:alphaOff val="0"/>
                <a:shade val="85000"/>
                <a:satMod val="130000"/>
              </a:schemeClr>
            </a:gs>
            <a:gs pos="34000">
              <a:schemeClr val="accent3">
                <a:hueOff val="-56040"/>
                <a:satOff val="-50806"/>
                <a:lumOff val="7844"/>
                <a:alphaOff val="0"/>
                <a:shade val="87000"/>
                <a:satMod val="125000"/>
              </a:schemeClr>
            </a:gs>
            <a:gs pos="70000">
              <a:schemeClr val="accent3">
                <a:hueOff val="-56040"/>
                <a:satOff val="-50806"/>
                <a:lumOff val="7844"/>
                <a:alphaOff val="0"/>
                <a:tint val="100000"/>
                <a:shade val="90000"/>
                <a:satMod val="130000"/>
              </a:schemeClr>
            </a:gs>
            <a:gs pos="100000">
              <a:schemeClr val="accent3">
                <a:hueOff val="-56040"/>
                <a:satOff val="-50806"/>
                <a:lumOff val="784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That responsibility is for a capability.</a:t>
          </a:r>
          <a:endParaRPr lang="en-US" sz="4300" kern="1200"/>
        </a:p>
      </dsp:txBody>
      <dsp:txXfrm>
        <a:off x="50347" y="2582904"/>
        <a:ext cx="9957705" cy="930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8C99-3BAE-4D45-8097-AF10227EE41F}">
      <dsp:nvSpPr>
        <dsp:cNvPr id="0" name=""/>
        <dsp:cNvSpPr/>
      </dsp:nvSpPr>
      <dsp:spPr>
        <a:xfrm>
          <a:off x="0"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2DECD60-6C52-4F94-883D-E464F2300EFE}">
      <dsp:nvSpPr>
        <dsp:cNvPr id="0" name=""/>
        <dsp:cNvSpPr/>
      </dsp:nvSpPr>
      <dsp:spPr>
        <a:xfrm>
          <a:off x="352226"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Uncle Bob states: “Gather together the things that change for the same reasons. Separate those things that change for different reasons.” </a:t>
          </a:r>
          <a:endParaRPr lang="en-US" sz="2000" kern="1200"/>
        </a:p>
      </dsp:txBody>
      <dsp:txXfrm>
        <a:off x="411184" y="1385128"/>
        <a:ext cx="3052123" cy="1895058"/>
      </dsp:txXfrm>
    </dsp:sp>
    <dsp:sp modelId="{9E5CE968-5A8C-49B4-B178-664DF062F14B}">
      <dsp:nvSpPr>
        <dsp:cNvPr id="0" name=""/>
        <dsp:cNvSpPr/>
      </dsp:nvSpPr>
      <dsp:spPr>
        <a:xfrm>
          <a:off x="3874492"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BEAD3BD-ACC3-41F3-BCFC-75C681F240AA}">
      <dsp:nvSpPr>
        <dsp:cNvPr id="0" name=""/>
        <dsp:cNvSpPr/>
      </dsp:nvSpPr>
      <dsp:spPr>
        <a:xfrm>
          <a:off x="4226718"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This way of stating the principle applies to microservices: a microservice should implement exactly one capability. </a:t>
          </a:r>
          <a:endParaRPr lang="en-US" sz="2000" kern="1200"/>
        </a:p>
      </dsp:txBody>
      <dsp:txXfrm>
        <a:off x="4285676" y="1385128"/>
        <a:ext cx="3052123" cy="1895058"/>
      </dsp:txXfrm>
    </dsp:sp>
    <dsp:sp modelId="{C4327F03-1AF4-4827-A505-E0AE874B88AD}">
      <dsp:nvSpPr>
        <dsp:cNvPr id="0" name=""/>
        <dsp:cNvSpPr/>
      </dsp:nvSpPr>
      <dsp:spPr>
        <a:xfrm>
          <a:off x="7748984"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47787B7-2B2A-408A-92F7-807A82B13CA5}">
      <dsp:nvSpPr>
        <dsp:cNvPr id="0" name=""/>
        <dsp:cNvSpPr/>
      </dsp:nvSpPr>
      <dsp:spPr>
        <a:xfrm>
          <a:off x="8101210"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That way, the microservice will have to change only when there’s a change to that capability.</a:t>
          </a:r>
          <a:endParaRPr lang="en-US" sz="2000" kern="1200"/>
        </a:p>
      </dsp:txBody>
      <dsp:txXfrm>
        <a:off x="8160168" y="1385128"/>
        <a:ext cx="3052123" cy="1895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D279F-F8B6-4796-B961-91DD81492ACC}">
      <dsp:nvSpPr>
        <dsp:cNvPr id="0" name=""/>
        <dsp:cNvSpPr/>
      </dsp:nvSpPr>
      <dsp:spPr>
        <a:xfrm>
          <a:off x="0" y="30849"/>
          <a:ext cx="10058399" cy="1814670"/>
        </a:xfrm>
        <a:prstGeom prst="roundRect">
          <a:avLst/>
        </a:prstGeom>
        <a:gradFill rotWithShape="0">
          <a:gsLst>
            <a:gs pos="0">
              <a:schemeClr val="accent5">
                <a:shade val="80000"/>
                <a:hueOff val="0"/>
                <a:satOff val="0"/>
                <a:lumOff val="0"/>
                <a:alphaOff val="0"/>
                <a:shade val="85000"/>
                <a:satMod val="130000"/>
              </a:schemeClr>
            </a:gs>
            <a:gs pos="34000">
              <a:schemeClr val="accent5">
                <a:shade val="80000"/>
                <a:hueOff val="0"/>
                <a:satOff val="0"/>
                <a:lumOff val="0"/>
                <a:alphaOff val="0"/>
                <a:shade val="87000"/>
                <a:satMod val="125000"/>
              </a:schemeClr>
            </a:gs>
            <a:gs pos="70000">
              <a:schemeClr val="accent5">
                <a:shade val="80000"/>
                <a:hueOff val="0"/>
                <a:satOff val="0"/>
                <a:lumOff val="0"/>
                <a:alphaOff val="0"/>
                <a:tint val="100000"/>
                <a:shade val="90000"/>
                <a:satMod val="130000"/>
              </a:schemeClr>
            </a:gs>
            <a:gs pos="100000">
              <a:schemeClr val="accent5">
                <a:shade val="8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IN" sz="3300" kern="1200" dirty="0"/>
            <a:t>A </a:t>
          </a:r>
          <a:r>
            <a:rPr lang="en-IN" sz="3300" i="1" u="sng" kern="1200" dirty="0"/>
            <a:t>business capability</a:t>
          </a:r>
          <a:r>
            <a:rPr lang="en-IN" sz="3300" i="1" kern="1200" dirty="0"/>
            <a:t> </a:t>
          </a:r>
          <a:r>
            <a:rPr lang="en-IN" sz="3300" kern="1200" dirty="0"/>
            <a:t>is something the system does that contributes to the purpose of the system, like keeping track of users’ shopping carts or calculating prices.</a:t>
          </a:r>
          <a:endParaRPr lang="en-US" sz="3300" kern="1200" dirty="0"/>
        </a:p>
      </dsp:txBody>
      <dsp:txXfrm>
        <a:off x="88585" y="119434"/>
        <a:ext cx="9881229" cy="1637500"/>
      </dsp:txXfrm>
    </dsp:sp>
    <dsp:sp modelId="{56723C86-61B3-4832-BFF2-4A7B8431B934}">
      <dsp:nvSpPr>
        <dsp:cNvPr id="0" name=""/>
        <dsp:cNvSpPr/>
      </dsp:nvSpPr>
      <dsp:spPr>
        <a:xfrm>
          <a:off x="0" y="1940560"/>
          <a:ext cx="10058399" cy="1814670"/>
        </a:xfrm>
        <a:prstGeom prst="roundRect">
          <a:avLst/>
        </a:prstGeom>
        <a:gradFill rotWithShape="0">
          <a:gsLst>
            <a:gs pos="0">
              <a:schemeClr val="accent5">
                <a:shade val="80000"/>
                <a:hueOff val="-150444"/>
                <a:satOff val="-11774"/>
                <a:lumOff val="29843"/>
                <a:alphaOff val="0"/>
                <a:shade val="85000"/>
                <a:satMod val="130000"/>
              </a:schemeClr>
            </a:gs>
            <a:gs pos="34000">
              <a:schemeClr val="accent5">
                <a:shade val="80000"/>
                <a:hueOff val="-150444"/>
                <a:satOff val="-11774"/>
                <a:lumOff val="29843"/>
                <a:alphaOff val="0"/>
                <a:shade val="87000"/>
                <a:satMod val="125000"/>
              </a:schemeClr>
            </a:gs>
            <a:gs pos="70000">
              <a:schemeClr val="accent5">
                <a:shade val="80000"/>
                <a:hueOff val="-150444"/>
                <a:satOff val="-11774"/>
                <a:lumOff val="29843"/>
                <a:alphaOff val="0"/>
                <a:tint val="100000"/>
                <a:shade val="90000"/>
                <a:satMod val="130000"/>
              </a:schemeClr>
            </a:gs>
            <a:gs pos="100000">
              <a:schemeClr val="accent5">
                <a:shade val="80000"/>
                <a:hueOff val="-150444"/>
                <a:satOff val="-11774"/>
                <a:lumOff val="2984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IN" sz="3300" kern="1200" dirty="0"/>
            <a:t>A </a:t>
          </a:r>
          <a:r>
            <a:rPr lang="en-IN" sz="3300" i="1" u="sng" kern="1200" dirty="0"/>
            <a:t>technical capability</a:t>
          </a:r>
          <a:r>
            <a:rPr lang="en-IN" sz="3300" i="1" kern="1200" dirty="0"/>
            <a:t> </a:t>
          </a:r>
          <a:r>
            <a:rPr lang="en-IN" sz="3300" kern="1200" dirty="0"/>
            <a:t>is one that several other microservices need to use, like integration to some third-party system.</a:t>
          </a:r>
          <a:endParaRPr lang="en-US" sz="3300" kern="1200" dirty="0"/>
        </a:p>
      </dsp:txBody>
      <dsp:txXfrm>
        <a:off x="88585" y="2029145"/>
        <a:ext cx="9881229" cy="163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843BC-31C6-48D4-8B1A-DB2655B5C39D}">
      <dsp:nvSpPr>
        <dsp:cNvPr id="0" name=""/>
        <dsp:cNvSpPr/>
      </dsp:nvSpPr>
      <dsp:spPr>
        <a:xfrm>
          <a:off x="0" y="12312"/>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 microservice should be </a:t>
          </a:r>
          <a:r>
            <a:rPr lang="en-IN" sz="2400" i="1" kern="1200"/>
            <a:t>individually deployable</a:t>
          </a:r>
          <a:r>
            <a:rPr lang="en-IN" sz="2400" kern="1200"/>
            <a:t>.</a:t>
          </a:r>
          <a:endParaRPr lang="en-US" sz="2400" kern="1200"/>
        </a:p>
      </dsp:txBody>
      <dsp:txXfrm>
        <a:off x="64397" y="76709"/>
        <a:ext cx="11126580" cy="1190381"/>
      </dsp:txXfrm>
    </dsp:sp>
    <dsp:sp modelId="{AFEC045F-0E23-4A47-96B2-E75C63FC41E1}">
      <dsp:nvSpPr>
        <dsp:cNvPr id="0" name=""/>
        <dsp:cNvSpPr/>
      </dsp:nvSpPr>
      <dsp:spPr>
        <a:xfrm>
          <a:off x="0" y="1489887"/>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When you a change a microservice, you should be able to deploy that changed microservice to the production environment without deploying (or touching) any other part of your system.</a:t>
          </a:r>
          <a:endParaRPr lang="en-US" sz="2400" kern="1200"/>
        </a:p>
      </dsp:txBody>
      <dsp:txXfrm>
        <a:off x="64397" y="1554284"/>
        <a:ext cx="11126580" cy="1190381"/>
      </dsp:txXfrm>
    </dsp:sp>
    <dsp:sp modelId="{C9B80A66-15B5-4C94-A70D-D7465C0436B9}">
      <dsp:nvSpPr>
        <dsp:cNvPr id="0" name=""/>
        <dsp:cNvSpPr/>
      </dsp:nvSpPr>
      <dsp:spPr>
        <a:xfrm>
          <a:off x="0" y="2967462"/>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Other microservices in the system should </a:t>
          </a:r>
          <a:r>
            <a:rPr lang="en-IN" sz="2400" u="sng" kern="1200"/>
            <a:t>continue running and working during the deployment</a:t>
          </a:r>
          <a:r>
            <a:rPr lang="en-IN" sz="2400" kern="1200"/>
            <a:t> of the changed microservice, and </a:t>
          </a:r>
          <a:r>
            <a:rPr lang="en-IN" sz="2400" u="sng" kern="1200"/>
            <a:t>continue running once the new version</a:t>
          </a:r>
          <a:r>
            <a:rPr lang="en-IN" sz="2400" kern="1200"/>
            <a:t> is deployed</a:t>
          </a:r>
          <a:endParaRPr lang="en-US" sz="2400" kern="1200"/>
        </a:p>
      </dsp:txBody>
      <dsp:txXfrm>
        <a:off x="64397" y="3031859"/>
        <a:ext cx="11126580" cy="1190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83E5-D667-4DC5-B5A0-75136ED2C342}">
      <dsp:nvSpPr>
        <dsp:cNvPr id="0" name=""/>
        <dsp:cNvSpPr/>
      </dsp:nvSpPr>
      <dsp:spPr>
        <a:xfrm>
          <a:off x="20276" y="303606"/>
          <a:ext cx="4309690" cy="2736653"/>
        </a:xfrm>
        <a:prstGeom prst="roundRect">
          <a:avLst>
            <a:gd name="adj" fmla="val 10000"/>
          </a:avLst>
        </a:prstGeom>
        <a:gradFill rotWithShape="0">
          <a:gsLst>
            <a:gs pos="0">
              <a:schemeClr val="accent6">
                <a:shade val="80000"/>
                <a:hueOff val="0"/>
                <a:satOff val="0"/>
                <a:lumOff val="0"/>
                <a:alphaOff val="0"/>
                <a:tint val="65000"/>
                <a:shade val="92000"/>
                <a:satMod val="130000"/>
              </a:schemeClr>
            </a:gs>
            <a:gs pos="45000">
              <a:schemeClr val="accent6">
                <a:shade val="80000"/>
                <a:hueOff val="0"/>
                <a:satOff val="0"/>
                <a:lumOff val="0"/>
                <a:alphaOff val="0"/>
                <a:tint val="60000"/>
                <a:shade val="99000"/>
                <a:satMod val="120000"/>
              </a:schemeClr>
            </a:gs>
            <a:gs pos="100000">
              <a:schemeClr val="accent6">
                <a:shade val="80000"/>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82ADF4-3009-418D-A4BD-447B472C2803}">
      <dsp:nvSpPr>
        <dsp:cNvPr id="0" name=""/>
        <dsp:cNvSpPr/>
      </dsp:nvSpPr>
      <dsp:spPr>
        <a:xfrm>
          <a:off x="499131" y="758518"/>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Each microservice must run in separate processes from other microservices</a:t>
          </a:r>
          <a:endParaRPr lang="en-US" sz="3600" kern="1200" dirty="0"/>
        </a:p>
      </dsp:txBody>
      <dsp:txXfrm>
        <a:off x="579285" y="838672"/>
        <a:ext cx="4149382" cy="2576345"/>
      </dsp:txXfrm>
    </dsp:sp>
    <dsp:sp modelId="{7E40B596-929F-4DA4-B6A3-B9A90E7BE972}">
      <dsp:nvSpPr>
        <dsp:cNvPr id="0" name=""/>
        <dsp:cNvSpPr/>
      </dsp:nvSpPr>
      <dsp:spPr>
        <a:xfrm>
          <a:off x="5268627" y="297257"/>
          <a:ext cx="4309690" cy="2736653"/>
        </a:xfrm>
        <a:prstGeom prst="roundRect">
          <a:avLst>
            <a:gd name="adj" fmla="val 10000"/>
          </a:avLst>
        </a:prstGeom>
        <a:gradFill rotWithShape="0">
          <a:gsLst>
            <a:gs pos="0">
              <a:schemeClr val="accent6">
                <a:shade val="80000"/>
                <a:hueOff val="0"/>
                <a:satOff val="0"/>
                <a:lumOff val="0"/>
                <a:alphaOff val="0"/>
                <a:tint val="65000"/>
                <a:shade val="92000"/>
                <a:satMod val="130000"/>
              </a:schemeClr>
            </a:gs>
            <a:gs pos="45000">
              <a:schemeClr val="accent6">
                <a:shade val="80000"/>
                <a:hueOff val="0"/>
                <a:satOff val="0"/>
                <a:lumOff val="0"/>
                <a:alphaOff val="0"/>
                <a:tint val="60000"/>
                <a:shade val="99000"/>
                <a:satMod val="120000"/>
              </a:schemeClr>
            </a:gs>
            <a:gs pos="100000">
              <a:schemeClr val="accent6">
                <a:shade val="80000"/>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DCBE541-82A3-438B-B950-8835B6F94162}">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a:t>Each microservice can have more than one process.</a:t>
          </a:r>
          <a:endParaRPr lang="en-US" sz="3600" kern="1200"/>
        </a:p>
      </dsp:txBody>
      <dsp:txXfrm>
        <a:off x="5827635" y="832323"/>
        <a:ext cx="4149382" cy="25763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6E45-DB5E-48A1-801A-B1B431856CB4}">
      <dsp:nvSpPr>
        <dsp:cNvPr id="0" name=""/>
        <dsp:cNvSpPr/>
      </dsp:nvSpPr>
      <dsp:spPr>
        <a:xfrm>
          <a:off x="0" y="114240"/>
          <a:ext cx="10058399" cy="1734159"/>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None/>
          </a:pPr>
          <a:r>
            <a:rPr lang="en-IN" sz="3100" kern="1200" dirty="0"/>
            <a:t>A microservice owns the data store where it stores the data it needs.</a:t>
          </a:r>
          <a:endParaRPr lang="en-US" sz="3100" kern="1200" dirty="0"/>
        </a:p>
      </dsp:txBody>
      <dsp:txXfrm>
        <a:off x="84655" y="198895"/>
        <a:ext cx="9889089" cy="1564849"/>
      </dsp:txXfrm>
    </dsp:sp>
    <dsp:sp modelId="{49975F40-86BF-41A8-B228-24D075D628E2}">
      <dsp:nvSpPr>
        <dsp:cNvPr id="0" name=""/>
        <dsp:cNvSpPr/>
      </dsp:nvSpPr>
      <dsp:spPr>
        <a:xfrm>
          <a:off x="0" y="1937680"/>
          <a:ext cx="10058399" cy="1734159"/>
        </a:xfrm>
        <a:prstGeom prst="roundRect">
          <a:avLst/>
        </a:prstGeom>
        <a:gradFill rotWithShape="0">
          <a:gsLst>
            <a:gs pos="0">
              <a:schemeClr val="accent3">
                <a:hueOff val="-56040"/>
                <a:satOff val="-50806"/>
                <a:lumOff val="7844"/>
                <a:alphaOff val="0"/>
                <a:shade val="85000"/>
                <a:satMod val="130000"/>
              </a:schemeClr>
            </a:gs>
            <a:gs pos="34000">
              <a:schemeClr val="accent3">
                <a:hueOff val="-56040"/>
                <a:satOff val="-50806"/>
                <a:lumOff val="7844"/>
                <a:alphaOff val="0"/>
                <a:shade val="87000"/>
                <a:satMod val="125000"/>
              </a:schemeClr>
            </a:gs>
            <a:gs pos="70000">
              <a:schemeClr val="accent3">
                <a:hueOff val="-56040"/>
                <a:satOff val="-50806"/>
                <a:lumOff val="7844"/>
                <a:alphaOff val="0"/>
                <a:tint val="100000"/>
                <a:shade val="90000"/>
                <a:satMod val="130000"/>
              </a:schemeClr>
            </a:gs>
            <a:gs pos="100000">
              <a:schemeClr val="accent3">
                <a:hueOff val="-56040"/>
                <a:satOff val="-50806"/>
                <a:lumOff val="784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None/>
          </a:pPr>
          <a:r>
            <a:rPr lang="en-IN" sz="3100" kern="1200" dirty="0"/>
            <a:t>If each microservice owns its own data store makes it possible to use different database technologies for different microservices depending on the needs of each microservice.</a:t>
          </a:r>
          <a:endParaRPr lang="en-US" sz="3100" kern="1200" dirty="0"/>
        </a:p>
      </dsp:txBody>
      <dsp:txXfrm>
        <a:off x="84655" y="2022335"/>
        <a:ext cx="9889089" cy="15648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95980-6C42-4024-8E63-4A3A50CB1887}">
      <dsp:nvSpPr>
        <dsp:cNvPr id="0" name=""/>
        <dsp:cNvSpPr/>
      </dsp:nvSpPr>
      <dsp:spPr>
        <a:xfrm>
          <a:off x="774129" y="709809"/>
          <a:ext cx="1255425" cy="12554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14785-DD24-4E0A-A555-14609AAEA948}">
      <dsp:nvSpPr>
        <dsp:cNvPr id="0" name=""/>
        <dsp:cNvSpPr/>
      </dsp:nvSpPr>
      <dsp:spPr>
        <a:xfrm>
          <a:off x="1041679" y="977359"/>
          <a:ext cx="720326" cy="720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3A84CD-D162-489D-9CAE-2CDB3DB1841C}">
      <dsp:nvSpPr>
        <dsp:cNvPr id="0" name=""/>
        <dsp:cNvSpPr/>
      </dsp:nvSpPr>
      <dsp:spPr>
        <a:xfrm>
          <a:off x="372805"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b="1" kern="1200"/>
            <a:t>Create a unique Id per Transaction</a:t>
          </a:r>
          <a:endParaRPr lang="en-US" sz="1700" kern="1200"/>
        </a:p>
      </dsp:txBody>
      <dsp:txXfrm>
        <a:off x="372805" y="2356270"/>
        <a:ext cx="2058075" cy="720000"/>
      </dsp:txXfrm>
    </dsp:sp>
    <dsp:sp modelId="{A439D8E2-D8F5-4FB8-A1C2-EE1496D0D948}">
      <dsp:nvSpPr>
        <dsp:cNvPr id="0" name=""/>
        <dsp:cNvSpPr/>
      </dsp:nvSpPr>
      <dsp:spPr>
        <a:xfrm>
          <a:off x="3192368" y="709809"/>
          <a:ext cx="1255425" cy="12554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D57CCA-CC1B-4102-8C4F-F57E7560DF00}">
      <dsp:nvSpPr>
        <dsp:cNvPr id="0" name=""/>
        <dsp:cNvSpPr/>
      </dsp:nvSpPr>
      <dsp:spPr>
        <a:xfrm>
          <a:off x="3459917" y="977359"/>
          <a:ext cx="720326" cy="720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C0F1FB-386B-4685-A4D7-26D01313AAD1}">
      <dsp:nvSpPr>
        <dsp:cNvPr id="0" name=""/>
        <dsp:cNvSpPr/>
      </dsp:nvSpPr>
      <dsp:spPr>
        <a:xfrm>
          <a:off x="2791043"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a:t>Add the reply address within the command</a:t>
          </a:r>
          <a:endParaRPr lang="en-US" sz="1700" kern="1200"/>
        </a:p>
      </dsp:txBody>
      <dsp:txXfrm>
        <a:off x="2791043" y="2356270"/>
        <a:ext cx="2058075" cy="720000"/>
      </dsp:txXfrm>
    </dsp:sp>
    <dsp:sp modelId="{690BD80A-DF1F-4AF2-B5F5-C5C0B0569A89}">
      <dsp:nvSpPr>
        <dsp:cNvPr id="0" name=""/>
        <dsp:cNvSpPr/>
      </dsp:nvSpPr>
      <dsp:spPr>
        <a:xfrm>
          <a:off x="5610606" y="709809"/>
          <a:ext cx="1255425" cy="12554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CD64E-86EF-461D-B938-436A078BF542}">
      <dsp:nvSpPr>
        <dsp:cNvPr id="0" name=""/>
        <dsp:cNvSpPr/>
      </dsp:nvSpPr>
      <dsp:spPr>
        <a:xfrm>
          <a:off x="5878155" y="977359"/>
          <a:ext cx="720326" cy="720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04136E-1A8C-4C91-9F80-70D726E99C4B}">
      <dsp:nvSpPr>
        <dsp:cNvPr id="0" name=""/>
        <dsp:cNvSpPr/>
      </dsp:nvSpPr>
      <dsp:spPr>
        <a:xfrm>
          <a:off x="5209281"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b="1" kern="1200"/>
            <a:t>Idempotent operations</a:t>
          </a:r>
          <a:endParaRPr lang="en-US" sz="1700" kern="1200"/>
        </a:p>
      </dsp:txBody>
      <dsp:txXfrm>
        <a:off x="5209281" y="2356270"/>
        <a:ext cx="2058075" cy="720000"/>
      </dsp:txXfrm>
    </dsp:sp>
    <dsp:sp modelId="{71CDF3C0-B8AD-4D3C-9B91-7ED471F082FF}">
      <dsp:nvSpPr>
        <dsp:cNvPr id="0" name=""/>
        <dsp:cNvSpPr/>
      </dsp:nvSpPr>
      <dsp:spPr>
        <a:xfrm>
          <a:off x="8028844" y="709809"/>
          <a:ext cx="1255425" cy="125542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45019-88EB-49F3-A892-9A54B11D4C37}">
      <dsp:nvSpPr>
        <dsp:cNvPr id="0" name=""/>
        <dsp:cNvSpPr/>
      </dsp:nvSpPr>
      <dsp:spPr>
        <a:xfrm>
          <a:off x="8296394" y="977359"/>
          <a:ext cx="720326" cy="720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D9E077-40AC-4640-867D-DCE48AF09961}">
      <dsp:nvSpPr>
        <dsp:cNvPr id="0" name=""/>
        <dsp:cNvSpPr/>
      </dsp:nvSpPr>
      <dsp:spPr>
        <a:xfrm>
          <a:off x="7627519"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b="1" kern="1200"/>
            <a:t>Avoiding Synchronous Communications</a:t>
          </a:r>
          <a:endParaRPr lang="en-US" sz="1700" kern="1200"/>
        </a:p>
      </dsp:txBody>
      <dsp:txXfrm>
        <a:off x="7627519" y="2356270"/>
        <a:ext cx="205807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886306-42DC-4142-9A2B-ABF439BC7073}" type="datetimeFigureOut">
              <a:rPr lang="en-IN" smtClean="0"/>
              <a:t>01-Apr-2020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C62A-FFC1-44CF-A1DD-657A38E0C318}" type="slidenum">
              <a:rPr lang="en-IN" smtClean="0"/>
              <a:t>‹#›</a:t>
            </a:fld>
            <a:endParaRPr lang="en-IN"/>
          </a:p>
        </p:txBody>
      </p:sp>
    </p:spTree>
    <p:extLst>
      <p:ext uri="{BB962C8B-B14F-4D97-AF65-F5344CB8AC3E}">
        <p14:creationId xmlns:p14="http://schemas.microsoft.com/office/powerpoint/2010/main" val="85536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Consider a Shopping Cart microservice again. If it ran in the same process as a Product </a:t>
            </a:r>
            <a:r>
              <a:rPr lang="en-IN" dirty="0" err="1"/>
              <a:t>Catalog</a:t>
            </a:r>
            <a:r>
              <a:rPr lang="en-IN" dirty="0"/>
              <a:t> microservice, as shown in figure, the Shopping Cart code might cause</a:t>
            </a:r>
          </a:p>
          <a:p>
            <a:pPr algn="just"/>
            <a:r>
              <a:rPr lang="en-IN" dirty="0"/>
              <a:t>a side effect in the Product </a:t>
            </a:r>
            <a:r>
              <a:rPr lang="en-IN" dirty="0" err="1"/>
              <a:t>Catalog</a:t>
            </a:r>
            <a:r>
              <a:rPr lang="en-IN" dirty="0"/>
              <a:t>. That would mean a tight, undesirable coupling</a:t>
            </a:r>
          </a:p>
          <a:p>
            <a:pPr algn="just"/>
            <a:r>
              <a:rPr lang="en-IN" dirty="0"/>
              <a:t>between the Shopping Cart microservice and the Product </a:t>
            </a:r>
            <a:r>
              <a:rPr lang="en-IN" dirty="0" err="1"/>
              <a:t>Catalog</a:t>
            </a:r>
            <a:r>
              <a:rPr lang="en-IN" dirty="0"/>
              <a:t> microservice; one</a:t>
            </a:r>
          </a:p>
          <a:p>
            <a:pPr algn="just"/>
            <a:r>
              <a:rPr lang="en-IN" dirty="0"/>
              <a:t>might cause downtime or bugs in the other.</a:t>
            </a:r>
          </a:p>
          <a:p>
            <a:pPr algn="just"/>
            <a:endParaRPr lang="en-IN" dirty="0"/>
          </a:p>
          <a:p>
            <a:pPr algn="just"/>
            <a:r>
              <a:rPr lang="en-IN" dirty="0"/>
              <a:t>Now consider deploying a new version of the Shopping Cart microservice. You’d</a:t>
            </a:r>
          </a:p>
          <a:p>
            <a:pPr algn="just"/>
            <a:r>
              <a:rPr lang="en-IN" dirty="0"/>
              <a:t>either have to redeploy the Product </a:t>
            </a:r>
            <a:r>
              <a:rPr lang="en-IN" dirty="0" err="1"/>
              <a:t>Catalog</a:t>
            </a:r>
            <a:r>
              <a:rPr lang="en-IN" dirty="0"/>
              <a:t> microservice too, or you’d need some</a:t>
            </a:r>
          </a:p>
          <a:p>
            <a:pPr algn="just"/>
            <a:r>
              <a:rPr lang="en-IN" dirty="0"/>
              <a:t>sort of dynamic code-loading capable of switching out the Shopping Cart code in the</a:t>
            </a:r>
          </a:p>
          <a:p>
            <a:pPr algn="just"/>
            <a:r>
              <a:rPr lang="en-IN" dirty="0"/>
              <a:t>running process.</a:t>
            </a:r>
          </a:p>
        </p:txBody>
      </p:sp>
      <p:sp>
        <p:nvSpPr>
          <p:cNvPr id="4" name="Slide Number Placeholder 3"/>
          <p:cNvSpPr>
            <a:spLocks noGrp="1"/>
          </p:cNvSpPr>
          <p:nvPr>
            <p:ph type="sldNum" sz="quarter" idx="10"/>
          </p:nvPr>
        </p:nvSpPr>
        <p:spPr/>
        <p:txBody>
          <a:bodyPr/>
          <a:lstStyle/>
          <a:p>
            <a:fld id="{D2D7C62A-FFC1-44CF-A1DD-657A38E0C318}" type="slidenum">
              <a:rPr lang="en-IN" smtClean="0"/>
              <a:t>14</a:t>
            </a:fld>
            <a:endParaRPr lang="en-IN"/>
          </a:p>
        </p:txBody>
      </p:sp>
    </p:spTree>
    <p:extLst>
      <p:ext uri="{BB962C8B-B14F-4D97-AF65-F5344CB8AC3E}">
        <p14:creationId xmlns:p14="http://schemas.microsoft.com/office/powerpoint/2010/main" val="6004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78432"/>
          </a:xfrm>
        </p:spPr>
        <p:txBody>
          <a:bodyPr/>
          <a:lstStyle/>
          <a:p>
            <a:pPr algn="just" fontAlgn="base"/>
            <a:r>
              <a:rPr lang="en-US" b="1" dirty="0"/>
              <a:t>Create a unique Id per Transaction</a:t>
            </a:r>
            <a:endParaRPr lang="en-US" dirty="0"/>
          </a:p>
          <a:p>
            <a:pPr algn="just" fontAlgn="base"/>
            <a:r>
              <a:rPr lang="en-US" dirty="0"/>
              <a:t>Having a unique identifier for each transaction is a common technique for traceability, but it also helps participants to have a standard way to request data from each other. By using a transaction Id, for instance, Delivery Service could ask Stock Service where to pick up the products and double check with the Payment Service if the order was paid.</a:t>
            </a:r>
          </a:p>
          <a:p>
            <a:pPr algn="just" fontAlgn="base"/>
            <a:r>
              <a:rPr lang="en-US" b="1" dirty="0"/>
              <a:t>Add the reply address within the command</a:t>
            </a:r>
            <a:endParaRPr lang="en-US" dirty="0"/>
          </a:p>
          <a:p>
            <a:pPr algn="just" fontAlgn="base"/>
            <a:r>
              <a:rPr lang="en-US" dirty="0"/>
              <a:t>Instead of designing your participants to reply to a fixed address, consider sending the reply address within the message, this way you enable your participants to reply to multiple orchestrators.</a:t>
            </a:r>
          </a:p>
          <a:p>
            <a:pPr algn="just" fontAlgn="base"/>
            <a:r>
              <a:rPr lang="en-US" b="1" dirty="0"/>
              <a:t>Idempotent operations</a:t>
            </a:r>
            <a:endParaRPr lang="en-US" dirty="0"/>
          </a:p>
          <a:p>
            <a:pPr algn="just" fontAlgn="base"/>
            <a:r>
              <a:rPr lang="en-US" dirty="0"/>
              <a:t>If you are using queues for communication between services (like SQS, Kafka, RabbitMQ, etc.), I personally recommended you make your operations Idempotent. Most of those queues might deliver the same message twice.</a:t>
            </a:r>
          </a:p>
          <a:p>
            <a:pPr algn="just" fontAlgn="base"/>
            <a:r>
              <a:rPr lang="en-US" dirty="0"/>
              <a:t>It also might increase the fault tolerance of your service. Quite often a bug in a client might trigger/replay unwanted messages and mess up with your database.</a:t>
            </a:r>
          </a:p>
          <a:p>
            <a:pPr algn="just" fontAlgn="base"/>
            <a:r>
              <a:rPr lang="en-US" b="1" dirty="0"/>
              <a:t>Avoiding Synchronous Communications</a:t>
            </a:r>
            <a:endParaRPr lang="en-US" dirty="0"/>
          </a:p>
          <a:p>
            <a:pPr algn="just" fontAlgn="base"/>
            <a:r>
              <a:rPr lang="en-US" dirty="0"/>
              <a:t>As the transaction goes, don’t forget to add into the message all the data needed for each operation to be executed. The whole goal is to avoid synchronous calls between the services just to request more data. It will enable your services to execute their local transactions even when other services are offline.</a:t>
            </a:r>
          </a:p>
          <a:p>
            <a:pPr algn="just"/>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49</a:t>
            </a:fld>
            <a:endParaRPr lang="en-IN"/>
          </a:p>
        </p:txBody>
      </p:sp>
    </p:spTree>
    <p:extLst>
      <p:ext uri="{BB962C8B-B14F-4D97-AF65-F5344CB8AC3E}">
        <p14:creationId xmlns:p14="http://schemas.microsoft.com/office/powerpoint/2010/main" val="2961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However, applying API Gateway has both benefits and drawbacks. The biggest benefit of API Gateway is that clients just have to talk to the gateway rather than calling to a specific API. It also simplifies client codes.</a:t>
            </a:r>
          </a:p>
          <a:p>
            <a:pPr algn="just"/>
            <a:endParaRPr lang="en-US" dirty="0"/>
          </a:p>
          <a:p>
            <a:pPr algn="just"/>
            <a:r>
              <a:rPr lang="en-US" dirty="0"/>
              <a:t>The API Gateway also becomes development bottleneck. Because developers have to update the API Gateway if want to expose their APIs to external. That is why the process for updating API Gateway should be as lightweight as possible. If not, the developer will have to wait in line in order to update API Gateway.</a:t>
            </a:r>
          </a:p>
          <a:p>
            <a:pPr algn="just"/>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51</a:t>
            </a:fld>
            <a:endParaRPr lang="en-IN"/>
          </a:p>
        </p:txBody>
      </p:sp>
    </p:spTree>
    <p:extLst>
      <p:ext uri="{BB962C8B-B14F-4D97-AF65-F5344CB8AC3E}">
        <p14:creationId xmlns:p14="http://schemas.microsoft.com/office/powerpoint/2010/main" val="361494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78185"/>
          </a:xfrm>
        </p:spPr>
        <p:txBody>
          <a:bodyPr/>
          <a:lstStyle/>
          <a:p>
            <a:pPr algn="just"/>
            <a:r>
              <a:rPr lang="en-US" b="1" dirty="0"/>
              <a:t>Routing</a:t>
            </a:r>
            <a:r>
              <a:rPr lang="en-US" dirty="0"/>
              <a:t>: This is one of the key functions of an API Gateway. Basically, when API Gateway receives a request from external, it will forward the request to correspondence internal API based on routing map. This feature is identical to reserve proxy feature provided by web servers like NGINX.</a:t>
            </a:r>
          </a:p>
          <a:p>
            <a:pPr algn="just"/>
            <a:endParaRPr lang="en-US" b="1" dirty="0"/>
          </a:p>
          <a:p>
            <a:pPr algn="just"/>
            <a:r>
              <a:rPr lang="en-US" b="1" dirty="0"/>
              <a:t>API Composition</a:t>
            </a:r>
            <a:r>
              <a:rPr lang="en-US" dirty="0"/>
              <a:t>: An API Gateway not only acts like reverse proxy but also implements some API operations using API composition. For example, your application provides a “Reporting” function, this function requires involving of 3 APIs (</a:t>
            </a:r>
            <a:r>
              <a:rPr lang="en-US" dirty="0" err="1"/>
              <a:t>GetProducts</a:t>
            </a:r>
            <a:r>
              <a:rPr lang="en-US" dirty="0"/>
              <a:t>, </a:t>
            </a:r>
            <a:r>
              <a:rPr lang="en-US" dirty="0" err="1"/>
              <a:t>GetBill</a:t>
            </a:r>
            <a:r>
              <a:rPr lang="en-US" dirty="0"/>
              <a:t> and </a:t>
            </a:r>
            <a:r>
              <a:rPr lang="en-US" dirty="0" err="1"/>
              <a:t>GetInventory</a:t>
            </a:r>
            <a:r>
              <a:rPr lang="en-US" dirty="0"/>
              <a:t>) that belong to 3 different services: Product, Payment and Inventory. Without API Gateway, your font-end project will have to call three times to three APIs, instead, we just need to implement an API Gateway using API composition feature in order to expose only one endpoint to external (Reporting). It will help the font-end project to efficiently retrieve data by a single API request.</a:t>
            </a:r>
          </a:p>
          <a:p>
            <a:pPr algn="just"/>
            <a:endParaRPr lang="en-US" b="1" dirty="0"/>
          </a:p>
          <a:p>
            <a:pPr algn="just"/>
            <a:r>
              <a:rPr lang="en-US" b="1" dirty="0"/>
              <a:t>Caching</a:t>
            </a:r>
            <a:r>
              <a:rPr lang="en-US" dirty="0"/>
              <a:t>: Cache responses in order to reduce requests to the services.</a:t>
            </a:r>
          </a:p>
          <a:p>
            <a:pPr algn="just"/>
            <a:endParaRPr lang="en-US" b="1" dirty="0"/>
          </a:p>
          <a:p>
            <a:pPr algn="just"/>
            <a:r>
              <a:rPr lang="en-US" b="1" dirty="0"/>
              <a:t>Logging</a:t>
            </a:r>
            <a:r>
              <a:rPr lang="en-US" dirty="0"/>
              <a:t>: logging feature is necessary for tracing and debugging.</a:t>
            </a:r>
          </a:p>
          <a:p>
            <a:pPr algn="just"/>
            <a:endParaRPr lang="en-US" b="1" dirty="0"/>
          </a:p>
          <a:p>
            <a:pPr algn="just"/>
            <a:r>
              <a:rPr lang="en-US" b="1" dirty="0"/>
              <a:t>Integrate with Identity Provider</a:t>
            </a:r>
            <a:r>
              <a:rPr lang="en-US" dirty="0"/>
              <a:t>: instead of integrating with Identity Provider for authentication and authorization on each service, we can centralize this inside API Gateway.</a:t>
            </a:r>
          </a:p>
          <a:p>
            <a:pPr algn="just"/>
            <a:endParaRPr lang="en-US" b="1" dirty="0"/>
          </a:p>
          <a:p>
            <a:pPr algn="just"/>
            <a:r>
              <a:rPr lang="en-US" b="1" dirty="0"/>
              <a:t>Rate limiting</a:t>
            </a:r>
            <a:r>
              <a:rPr lang="en-US" dirty="0"/>
              <a:t>: limiting how many requests per second are allowed on a specific client or all clients.</a:t>
            </a:r>
          </a:p>
          <a:p>
            <a:pPr algn="just"/>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52</a:t>
            </a:fld>
            <a:endParaRPr lang="en-IN"/>
          </a:p>
        </p:txBody>
      </p:sp>
    </p:spTree>
    <p:extLst>
      <p:ext uri="{BB962C8B-B14F-4D97-AF65-F5344CB8AC3E}">
        <p14:creationId xmlns:p14="http://schemas.microsoft.com/office/powerpoint/2010/main" val="167614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D7C62A-FFC1-44CF-A1DD-657A38E0C318}" type="slidenum">
              <a:rPr lang="en-IN" smtClean="0"/>
              <a:t>54</a:t>
            </a:fld>
            <a:endParaRPr lang="en-IN"/>
          </a:p>
        </p:txBody>
      </p:sp>
    </p:spTree>
    <p:extLst>
      <p:ext uri="{BB962C8B-B14F-4D97-AF65-F5344CB8AC3E}">
        <p14:creationId xmlns:p14="http://schemas.microsoft.com/office/powerpoint/2010/main" val="129629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One microservice can’t access another’s data store</a:t>
            </a:r>
            <a:endParaRPr lang="en-IN" dirty="0"/>
          </a:p>
        </p:txBody>
      </p:sp>
      <p:sp>
        <p:nvSpPr>
          <p:cNvPr id="4" name="Slide Number Placeholder 3"/>
          <p:cNvSpPr>
            <a:spLocks noGrp="1"/>
          </p:cNvSpPr>
          <p:nvPr>
            <p:ph type="sldNum" sz="quarter" idx="10"/>
          </p:nvPr>
        </p:nvSpPr>
        <p:spPr/>
        <p:txBody>
          <a:bodyPr/>
          <a:lstStyle/>
          <a:p>
            <a:fld id="{D2D7C62A-FFC1-44CF-A1DD-657A38E0C318}" type="slidenum">
              <a:rPr lang="en-IN" smtClean="0"/>
              <a:t>16</a:t>
            </a:fld>
            <a:endParaRPr lang="en-IN"/>
          </a:p>
        </p:txBody>
      </p:sp>
    </p:spTree>
    <p:extLst>
      <p:ext uri="{BB962C8B-B14F-4D97-AF65-F5344CB8AC3E}">
        <p14:creationId xmlns:p14="http://schemas.microsoft.com/office/powerpoint/2010/main" val="28962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Event-based collaboration is more loosely coupled than command- and </a:t>
            </a:r>
            <a:r>
              <a:rPr lang="en-US" sz="1200" b="0" i="0" u="none" strike="noStrike" kern="1200" baseline="0" dirty="0" err="1">
                <a:solidFill>
                  <a:schemeClr val="tx1"/>
                </a:solidFill>
                <a:latin typeface="+mn-lt"/>
                <a:ea typeface="+mn-ea"/>
                <a:cs typeface="+mn-cs"/>
              </a:rPr>
              <a:t>querybased</a:t>
            </a:r>
            <a:r>
              <a:rPr lang="en-US" sz="1200" b="0" i="0" u="none" strike="noStrike" kern="1200" baseline="0" dirty="0">
                <a:solidFill>
                  <a:schemeClr val="tx1"/>
                </a:solidFill>
                <a:latin typeface="+mn-lt"/>
                <a:ea typeface="+mn-ea"/>
                <a:cs typeface="+mn-cs"/>
              </a:rPr>
              <a:t> </a:t>
            </a:r>
            <a:r>
              <a:rPr lang="en-IN" sz="1200" b="0" i="0" u="none" strike="noStrike" kern="1200" baseline="0" dirty="0">
                <a:solidFill>
                  <a:schemeClr val="tx1"/>
                </a:solidFill>
                <a:latin typeface="+mn-lt"/>
                <a:ea typeface="+mn-ea"/>
                <a:cs typeface="+mn-cs"/>
              </a:rPr>
              <a:t>collaboration.</a:t>
            </a:r>
          </a:p>
          <a:p>
            <a:r>
              <a:rPr lang="en-US" sz="1200" b="0" i="0" u="none" strike="noStrike" kern="1200" baseline="0" dirty="0">
                <a:solidFill>
                  <a:schemeClr val="tx1"/>
                </a:solidFill>
                <a:latin typeface="+mn-lt"/>
                <a:ea typeface="+mn-ea"/>
                <a:cs typeface="+mn-cs"/>
              </a:rPr>
              <a:t>You can hook into Nancy’s model binding and content negotiation to support data formats other than XML and JSON.</a:t>
            </a:r>
          </a:p>
          <a:p>
            <a:r>
              <a:rPr lang="en-US" sz="1200" b="0" i="0" u="none" strike="noStrike" kern="1200" baseline="0" dirty="0">
                <a:solidFill>
                  <a:schemeClr val="tx1"/>
                </a:solidFill>
                <a:latin typeface="+mn-lt"/>
                <a:ea typeface="+mn-ea"/>
                <a:cs typeface="+mn-cs"/>
              </a:rPr>
              <a:t>The Nancy bootstrapper is used to configure Nancy itself and Nancy applications.</a:t>
            </a:r>
          </a:p>
          <a:p>
            <a:r>
              <a:rPr lang="en-US" sz="1200" b="0" i="0" u="none" strike="noStrike" kern="1200" baseline="0" dirty="0">
                <a:solidFill>
                  <a:schemeClr val="tx1"/>
                </a:solidFill>
                <a:latin typeface="+mn-lt"/>
                <a:ea typeface="+mn-ea"/>
                <a:cs typeface="+mn-cs"/>
              </a:rPr>
              <a:t>You can use </a:t>
            </a:r>
            <a:r>
              <a:rPr lang="en-US" sz="1200" b="0" i="0" u="none" strike="noStrike" kern="1200" baseline="0" dirty="0" err="1">
                <a:solidFill>
                  <a:schemeClr val="tx1"/>
                </a:solidFill>
                <a:latin typeface="+mn-lt"/>
                <a:ea typeface="+mn-ea"/>
                <a:cs typeface="+mn-cs"/>
              </a:rPr>
              <a:t>HttpClient</a:t>
            </a:r>
            <a:r>
              <a:rPr lang="en-US" sz="1200" b="0" i="0" u="none" strike="noStrike" kern="1200" baseline="0" dirty="0">
                <a:solidFill>
                  <a:schemeClr val="tx1"/>
                </a:solidFill>
                <a:latin typeface="+mn-lt"/>
                <a:ea typeface="+mn-ea"/>
                <a:cs typeface="+mn-cs"/>
              </a:rPr>
              <a:t> to send commands to other microservices and to query </a:t>
            </a:r>
            <a:r>
              <a:rPr lang="en-IN" sz="1200" b="0" i="0" u="none" strike="noStrike" kern="1200" baseline="0" dirty="0">
                <a:solidFill>
                  <a:schemeClr val="tx1"/>
                </a:solidFill>
                <a:latin typeface="+mn-lt"/>
                <a:ea typeface="+mn-ea"/>
                <a:cs typeface="+mn-cs"/>
              </a:rPr>
              <a:t>other microservices.</a:t>
            </a:r>
          </a:p>
          <a:p>
            <a:r>
              <a:rPr lang="en-US" sz="1200" b="0" i="0" u="none" strike="noStrike" kern="1200" baseline="0" dirty="0">
                <a:solidFill>
                  <a:schemeClr val="tx1"/>
                </a:solidFill>
                <a:latin typeface="+mn-lt"/>
                <a:ea typeface="+mn-ea"/>
                <a:cs typeface="+mn-cs"/>
              </a:rPr>
              <a:t>You can use Nancy to expose the endpoints for receiving and handling commands </a:t>
            </a:r>
            <a:r>
              <a:rPr lang="en-IN" sz="1200" b="0" i="0" u="none" strike="noStrike" kern="1200" baseline="0" dirty="0">
                <a:solidFill>
                  <a:schemeClr val="tx1"/>
                </a:solidFill>
                <a:latin typeface="+mn-lt"/>
                <a:ea typeface="+mn-ea"/>
                <a:cs typeface="+mn-cs"/>
              </a:rPr>
              <a:t>and queries.</a:t>
            </a:r>
          </a:p>
          <a:p>
            <a:r>
              <a:rPr lang="en-US" sz="1200" b="0" i="0" u="none" strike="noStrike" kern="1200" baseline="0" dirty="0">
                <a:solidFill>
                  <a:schemeClr val="tx1"/>
                </a:solidFill>
                <a:latin typeface="+mn-lt"/>
                <a:ea typeface="+mn-ea"/>
                <a:cs typeface="+mn-cs"/>
              </a:rPr>
              <a:t>Nancy can expose a simple event feed.</a:t>
            </a:r>
          </a:p>
          <a:p>
            <a:r>
              <a:rPr lang="en-US" sz="1200" b="0" i="0" u="none" strike="noStrike" kern="1200" baseline="0" dirty="0">
                <a:solidFill>
                  <a:schemeClr val="tx1"/>
                </a:solidFill>
                <a:latin typeface="+mn-lt"/>
                <a:ea typeface="+mn-ea"/>
                <a:cs typeface="+mn-cs"/>
              </a:rPr>
              <a:t>You can create a process that subscribes to events by</a:t>
            </a:r>
          </a:p>
          <a:p>
            <a:r>
              <a:rPr lang="en-IN" sz="1200" b="0" i="0" u="none" strike="noStrike" kern="1200" baseline="0" dirty="0">
                <a:solidFill>
                  <a:schemeClr val="tx1"/>
                </a:solidFill>
                <a:latin typeface="+mn-lt"/>
                <a:ea typeface="+mn-ea"/>
                <a:cs typeface="+mn-cs"/>
              </a:rPr>
              <a:t>– Creating a .NET Core console application</a:t>
            </a:r>
          </a:p>
          <a:p>
            <a:r>
              <a:rPr lang="en-US" sz="1200" b="0" i="0" u="none" strike="noStrike" kern="1200" baseline="0" dirty="0">
                <a:solidFill>
                  <a:schemeClr val="tx1"/>
                </a:solidFill>
                <a:latin typeface="+mn-lt"/>
                <a:ea typeface="+mn-ea"/>
                <a:cs typeface="+mn-cs"/>
              </a:rPr>
              <a:t>– Implementing and installing a console application as a Windows service</a:t>
            </a:r>
          </a:p>
          <a:p>
            <a:r>
              <a:rPr lang="en-US" sz="1200" b="0" i="0" u="none" strike="noStrike" kern="1200" baseline="0" dirty="0">
                <a:solidFill>
                  <a:schemeClr val="tx1"/>
                </a:solidFill>
                <a:latin typeface="+mn-lt"/>
                <a:ea typeface="+mn-ea"/>
                <a:cs typeface="+mn-cs"/>
              </a:rPr>
              <a:t>– Using a timer to make the console application poll an event feed</a:t>
            </a:r>
          </a:p>
          <a:p>
            <a:r>
              <a:rPr lang="en-US" sz="1200" b="0" i="0" u="none" strike="noStrike" kern="1200" baseline="0" dirty="0">
                <a:solidFill>
                  <a:schemeClr val="tx1"/>
                </a:solidFill>
                <a:latin typeface="+mn-lt"/>
                <a:ea typeface="+mn-ea"/>
                <a:cs typeface="+mn-cs"/>
              </a:rPr>
              <a:t>– Using </a:t>
            </a:r>
            <a:r>
              <a:rPr lang="en-US" sz="1200" b="0" i="0" u="none" strike="noStrike" kern="1200" baseline="0" dirty="0" err="1">
                <a:solidFill>
                  <a:schemeClr val="tx1"/>
                </a:solidFill>
                <a:latin typeface="+mn-lt"/>
                <a:ea typeface="+mn-ea"/>
                <a:cs typeface="+mn-cs"/>
              </a:rPr>
              <a:t>HttpClient</a:t>
            </a:r>
            <a:r>
              <a:rPr lang="en-US" sz="1200" b="0" i="0" u="none" strike="noStrike" kern="1200" baseline="0" dirty="0">
                <a:solidFill>
                  <a:schemeClr val="tx1"/>
                </a:solidFill>
                <a:latin typeface="+mn-lt"/>
                <a:ea typeface="+mn-ea"/>
                <a:cs typeface="+mn-cs"/>
              </a:rPr>
              <a:t> to read events from an event feed</a:t>
            </a:r>
            <a:endParaRPr lang="en-IN" dirty="0"/>
          </a:p>
        </p:txBody>
      </p:sp>
      <p:sp>
        <p:nvSpPr>
          <p:cNvPr id="4" name="Slide Number Placeholder 3"/>
          <p:cNvSpPr>
            <a:spLocks noGrp="1"/>
          </p:cNvSpPr>
          <p:nvPr>
            <p:ph type="sldNum" sz="quarter" idx="10"/>
          </p:nvPr>
        </p:nvSpPr>
        <p:spPr/>
        <p:txBody>
          <a:bodyPr/>
          <a:lstStyle/>
          <a:p>
            <a:fld id="{D2D7C62A-FFC1-44CF-A1DD-657A38E0C318}" type="slidenum">
              <a:rPr lang="en-IN" smtClean="0"/>
              <a:t>29</a:t>
            </a:fld>
            <a:endParaRPr lang="en-IN"/>
          </a:p>
        </p:txBody>
      </p:sp>
    </p:spTree>
    <p:extLst>
      <p:ext uri="{BB962C8B-B14F-4D97-AF65-F5344CB8AC3E}">
        <p14:creationId xmlns:p14="http://schemas.microsoft.com/office/powerpoint/2010/main" val="177612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Transactions are an essential part of applications. Without them, it would be impossible to maintain data consistency.</a:t>
            </a:r>
          </a:p>
          <a:p>
            <a:pPr fontAlgn="base"/>
            <a:endParaRPr lang="en-US" dirty="0"/>
          </a:p>
          <a:p>
            <a:pPr fontAlgn="base"/>
            <a:r>
              <a:rPr lang="en-US" dirty="0"/>
              <a:t>One of the most powerful types of transactions is called a Two-Phase Commit, which is in summary when the commit of a first transactions depends on the completion of a second. It is useful especially when you have to update multiples entities at the same time, like confirming an order and updating the stock at once.</a:t>
            </a:r>
          </a:p>
          <a:p>
            <a:pPr fontAlgn="base"/>
            <a:endParaRPr lang="en-US" dirty="0"/>
          </a:p>
          <a:p>
            <a:pPr fontAlgn="base"/>
            <a:r>
              <a:rPr lang="en-US" dirty="0"/>
              <a:t>However, when you are working with Microservices, for example, things get more complicated. Each service is a system apart with its own database, and you no longer can leverage the simplicity of local two-phase-commits to maintain the consistency of your whole system.</a:t>
            </a:r>
          </a:p>
        </p:txBody>
      </p:sp>
      <p:sp>
        <p:nvSpPr>
          <p:cNvPr id="4" name="Slide Number Placeholder 3"/>
          <p:cNvSpPr>
            <a:spLocks noGrp="1"/>
          </p:cNvSpPr>
          <p:nvPr>
            <p:ph type="sldNum" sz="quarter" idx="5"/>
          </p:nvPr>
        </p:nvSpPr>
        <p:spPr/>
        <p:txBody>
          <a:bodyPr/>
          <a:lstStyle/>
          <a:p>
            <a:fld id="{D2D7C62A-FFC1-44CF-A1DD-657A38E0C318}" type="slidenum">
              <a:rPr lang="en-IN" smtClean="0"/>
              <a:t>40</a:t>
            </a:fld>
            <a:endParaRPr lang="en-IN"/>
          </a:p>
        </p:txBody>
      </p:sp>
    </p:spTree>
    <p:extLst>
      <p:ext uri="{BB962C8B-B14F-4D97-AF65-F5344CB8AC3E}">
        <p14:creationId xmlns:p14="http://schemas.microsoft.com/office/powerpoint/2010/main" val="3833213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 the example above, one can’t just place an order, charge the customer, update the stock and send it to delivery all in a single ACID transaction. To execute this entire flow consistently, you would be required to create a distributed transaction.</a:t>
            </a:r>
          </a:p>
          <a:p>
            <a:pPr fontAlgn="base"/>
            <a:endParaRPr lang="en-US" dirty="0"/>
          </a:p>
          <a:p>
            <a:pPr fontAlgn="base"/>
            <a:r>
              <a:rPr lang="en-US" dirty="0"/>
              <a:t>We all know how difficult is to implement anything distributed, and transactions, unfortunately, are not an exception. Dealing with transient states, eventual consistency between services, isolations, and rollbacks are scenarios that should be considered during the design phase.</a:t>
            </a:r>
          </a:p>
          <a:p>
            <a:pPr fontAlgn="base"/>
            <a:endParaRPr lang="en-US" dirty="0"/>
          </a:p>
          <a:p>
            <a:pPr fontAlgn="base"/>
            <a:r>
              <a:rPr lang="en-US" dirty="0"/>
              <a:t>Fortunately, we already came up with some good patterns for it as we have been implementing distributed transactions for over 20 years now. The one that I would like to talk about today is called Saga pattern.</a:t>
            </a:r>
          </a:p>
          <a:p>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41</a:t>
            </a:fld>
            <a:endParaRPr lang="en-IN" dirty="0"/>
          </a:p>
        </p:txBody>
      </p:sp>
    </p:spTree>
    <p:extLst>
      <p:ext uri="{BB962C8B-B14F-4D97-AF65-F5344CB8AC3E}">
        <p14:creationId xmlns:p14="http://schemas.microsoft.com/office/powerpoint/2010/main" val="322705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6388"/>
          </a:xfrm>
        </p:spPr>
        <p:txBody>
          <a:bodyPr/>
          <a:lstStyle/>
          <a:p>
            <a:pPr algn="just" fontAlgn="base"/>
            <a:r>
              <a:rPr lang="en-US" dirty="0"/>
              <a:t>In the Events/Choreography approach, the first service executes a transaction and then publishes an event. This event is listened by one or more services which execute local transactions and publish (or not) new events.</a:t>
            </a:r>
          </a:p>
          <a:p>
            <a:pPr algn="just" fontAlgn="base"/>
            <a:endParaRPr lang="en-US" dirty="0"/>
          </a:p>
          <a:p>
            <a:pPr algn="just" fontAlgn="base"/>
            <a:r>
              <a:rPr lang="en-US" dirty="0"/>
              <a:t>The distributed transaction ends when the last service executes its local transaction and does not publish any events or the event published is not heard by any of the saga’s participants.</a:t>
            </a:r>
          </a:p>
          <a:p>
            <a:pPr algn="just" fontAlgn="base"/>
            <a:endParaRPr lang="en-US" dirty="0"/>
          </a:p>
          <a:p>
            <a:pPr marL="171450" indent="-171450" algn="just" fontAlgn="base">
              <a:buFont typeface="Arial" panose="020B0604020202020204" pitchFamily="34" charset="0"/>
              <a:buChar char="•"/>
            </a:pPr>
            <a:r>
              <a:rPr lang="en-US" i="1" dirty="0"/>
              <a:t>Order Service</a:t>
            </a:r>
            <a:r>
              <a:rPr lang="en-US" dirty="0"/>
              <a:t> saves a new order, set the state as </a:t>
            </a:r>
            <a:r>
              <a:rPr lang="en-US" i="1" dirty="0"/>
              <a:t>pending</a:t>
            </a:r>
            <a:r>
              <a:rPr lang="en-US" dirty="0"/>
              <a:t> and publish an event called </a:t>
            </a:r>
            <a:r>
              <a:rPr lang="en-US" b="1" i="1" dirty="0"/>
              <a:t>ORDER_CREATED_EVENT</a:t>
            </a:r>
            <a:r>
              <a:rPr lang="en-US" dirty="0"/>
              <a:t>.</a:t>
            </a:r>
          </a:p>
          <a:p>
            <a:pPr marL="171450" indent="-171450" algn="just" fontAlgn="base">
              <a:buFont typeface="Arial" panose="020B0604020202020204" pitchFamily="34" charset="0"/>
              <a:buChar char="•"/>
            </a:pPr>
            <a:r>
              <a:rPr lang="en-US" dirty="0"/>
              <a:t>The </a:t>
            </a:r>
            <a:r>
              <a:rPr lang="en-US" i="1" dirty="0"/>
              <a:t>Payment Service</a:t>
            </a:r>
            <a:r>
              <a:rPr lang="en-US" dirty="0"/>
              <a:t> listens to </a:t>
            </a:r>
            <a:r>
              <a:rPr lang="en-US" b="1" i="1" dirty="0"/>
              <a:t>ORDER_CREATED_EVENT</a:t>
            </a:r>
            <a:r>
              <a:rPr lang="en-US" dirty="0"/>
              <a:t>, charge the client and publish the event </a:t>
            </a:r>
            <a:r>
              <a:rPr lang="en-US" b="1" i="1" dirty="0"/>
              <a:t>BILLED_ORDER_EVENT</a:t>
            </a:r>
            <a:r>
              <a:rPr lang="en-US" dirty="0"/>
              <a:t>.</a:t>
            </a:r>
          </a:p>
          <a:p>
            <a:pPr marL="171450" indent="-171450" algn="just" fontAlgn="base">
              <a:buFont typeface="Arial" panose="020B0604020202020204" pitchFamily="34" charset="0"/>
              <a:buChar char="•"/>
            </a:pPr>
            <a:r>
              <a:rPr lang="en-US" dirty="0"/>
              <a:t>The </a:t>
            </a:r>
            <a:r>
              <a:rPr lang="en-US" i="1" dirty="0"/>
              <a:t>Stock Service</a:t>
            </a:r>
            <a:r>
              <a:rPr lang="en-US" dirty="0"/>
              <a:t> listens to </a:t>
            </a:r>
            <a:r>
              <a:rPr lang="en-US" b="1" i="1" dirty="0"/>
              <a:t>BILLED_ORDER_EVENT</a:t>
            </a:r>
            <a:r>
              <a:rPr lang="en-US" dirty="0"/>
              <a:t>, update the stock, prepare the products bought in the order and publish </a:t>
            </a:r>
            <a:r>
              <a:rPr lang="en-US" b="1" i="1" dirty="0"/>
              <a:t>ORDER_PREPARED_EVENT</a:t>
            </a:r>
            <a:r>
              <a:rPr lang="en-US" dirty="0"/>
              <a:t>.</a:t>
            </a:r>
          </a:p>
          <a:p>
            <a:pPr marL="171450" indent="-171450" algn="just" fontAlgn="base">
              <a:buFont typeface="Arial" panose="020B0604020202020204" pitchFamily="34" charset="0"/>
              <a:buChar char="•"/>
            </a:pPr>
            <a:r>
              <a:rPr lang="en-US" i="1" dirty="0"/>
              <a:t>Delivery Service</a:t>
            </a:r>
            <a:r>
              <a:rPr lang="en-US" dirty="0"/>
              <a:t> listens to </a:t>
            </a:r>
            <a:r>
              <a:rPr lang="en-US" b="1" i="1" dirty="0"/>
              <a:t>ORDER_PREPARED_EVENT</a:t>
            </a:r>
            <a:r>
              <a:rPr lang="en-US" dirty="0"/>
              <a:t> and then pick up and deliver the product. At the end, it publishes an </a:t>
            </a:r>
            <a:r>
              <a:rPr lang="en-US" b="1" i="1" dirty="0"/>
              <a:t>ORDER_DELIVERED_EVENT</a:t>
            </a:r>
            <a:endParaRPr lang="en-US" dirty="0"/>
          </a:p>
          <a:p>
            <a:pPr marL="171450" indent="-171450" algn="just" fontAlgn="base">
              <a:buFont typeface="Arial" panose="020B0604020202020204" pitchFamily="34" charset="0"/>
              <a:buChar char="•"/>
            </a:pPr>
            <a:r>
              <a:rPr lang="en-US" dirty="0"/>
              <a:t> Finally, </a:t>
            </a:r>
            <a:r>
              <a:rPr lang="en-US" i="1" dirty="0"/>
              <a:t>Order Service</a:t>
            </a:r>
            <a:r>
              <a:rPr lang="en-US" dirty="0"/>
              <a:t> listens to </a:t>
            </a:r>
            <a:r>
              <a:rPr lang="en-US" b="1" i="1" dirty="0"/>
              <a:t>ORDER_DELIVERED_EVENT</a:t>
            </a:r>
            <a:r>
              <a:rPr lang="en-US" dirty="0"/>
              <a:t> and set the state of the order as concluded.</a:t>
            </a:r>
          </a:p>
          <a:p>
            <a:pPr algn="just" fontAlgn="base"/>
            <a:endParaRPr lang="en-US" dirty="0"/>
          </a:p>
          <a:p>
            <a:pPr algn="just" fontAlgn="base"/>
            <a:r>
              <a:rPr lang="en-US" dirty="0"/>
              <a:t>In the case above, if the state of the order needs to be tracked, Order Service could simply listen to all events and update its state.</a:t>
            </a:r>
          </a:p>
        </p:txBody>
      </p:sp>
      <p:sp>
        <p:nvSpPr>
          <p:cNvPr id="4" name="Slide Number Placeholder 3"/>
          <p:cNvSpPr>
            <a:spLocks noGrp="1"/>
          </p:cNvSpPr>
          <p:nvPr>
            <p:ph type="sldNum" sz="quarter" idx="5"/>
          </p:nvPr>
        </p:nvSpPr>
        <p:spPr/>
        <p:txBody>
          <a:bodyPr/>
          <a:lstStyle/>
          <a:p>
            <a:fld id="{D2D7C62A-FFC1-44CF-A1DD-657A38E0C318}" type="slidenum">
              <a:rPr lang="en-IN" smtClean="0"/>
              <a:t>45</a:t>
            </a:fld>
            <a:endParaRPr lang="en-IN"/>
          </a:p>
        </p:txBody>
      </p:sp>
    </p:spTree>
    <p:extLst>
      <p:ext uri="{BB962C8B-B14F-4D97-AF65-F5344CB8AC3E}">
        <p14:creationId xmlns:p14="http://schemas.microsoft.com/office/powerpoint/2010/main" val="65038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4"/>
          </a:xfrm>
        </p:spPr>
        <p:txBody>
          <a:bodyPr/>
          <a:lstStyle/>
          <a:p>
            <a:r>
              <a:rPr lang="en-US" dirty="0"/>
              <a:t>Rolling back a distributed transaction does not come for free. Normally you have to implement another operation/transaction to compensate for what has been done before.</a:t>
            </a:r>
          </a:p>
          <a:p>
            <a:endParaRPr lang="en-US" dirty="0"/>
          </a:p>
          <a:p>
            <a:pPr marL="171450" indent="-171450" fontAlgn="base">
              <a:buFont typeface="Arial" panose="020B0604020202020204" pitchFamily="34" charset="0"/>
              <a:buChar char="•"/>
            </a:pPr>
            <a:r>
              <a:rPr lang="en-US" i="1" dirty="0"/>
              <a:t>Stock Service</a:t>
            </a:r>
            <a:r>
              <a:rPr lang="en-US" dirty="0"/>
              <a:t> produces </a:t>
            </a:r>
            <a:r>
              <a:rPr lang="en-US" b="1" i="1" dirty="0"/>
              <a:t>PRODUCT_OUT_OF_STOCK_EVENT</a:t>
            </a:r>
            <a:r>
              <a:rPr lang="en-US" dirty="0"/>
              <a:t>;</a:t>
            </a:r>
          </a:p>
          <a:p>
            <a:pPr fontAlgn="base"/>
            <a:endParaRPr lang="en-US" dirty="0"/>
          </a:p>
          <a:p>
            <a:pPr marL="171450" indent="-171450" fontAlgn="base">
              <a:buFont typeface="Arial" panose="020B0604020202020204" pitchFamily="34" charset="0"/>
              <a:buChar char="•"/>
            </a:pPr>
            <a:r>
              <a:rPr lang="en-US" dirty="0"/>
              <a:t>Both </a:t>
            </a:r>
            <a:r>
              <a:rPr lang="en-US" i="1" dirty="0"/>
              <a:t>Order Service</a:t>
            </a:r>
            <a:r>
              <a:rPr lang="en-US" dirty="0"/>
              <a:t> and </a:t>
            </a:r>
            <a:r>
              <a:rPr lang="en-US" i="1" dirty="0"/>
              <a:t>Payment Servic</a:t>
            </a:r>
            <a:r>
              <a:rPr lang="en-US" dirty="0"/>
              <a:t>e listen to the previous message:</a:t>
            </a:r>
          </a:p>
          <a:p>
            <a:pPr marL="628650" lvl="1" indent="-171450" fontAlgn="base">
              <a:buFont typeface="Arial" panose="020B0604020202020204" pitchFamily="34" charset="0"/>
              <a:buChar char="•"/>
            </a:pPr>
            <a:r>
              <a:rPr lang="en-US" dirty="0"/>
              <a:t>P</a:t>
            </a:r>
            <a:r>
              <a:rPr lang="en-US" i="1" dirty="0"/>
              <a:t>ayment Service</a:t>
            </a:r>
            <a:r>
              <a:rPr lang="en-US" dirty="0"/>
              <a:t> refund the client</a:t>
            </a:r>
          </a:p>
          <a:p>
            <a:pPr marL="628650" lvl="1" indent="-171450" fontAlgn="base">
              <a:buFont typeface="Arial" panose="020B0604020202020204" pitchFamily="34" charset="0"/>
              <a:buChar char="•"/>
            </a:pPr>
            <a:r>
              <a:rPr lang="en-US" i="1" dirty="0"/>
              <a:t>Order Service</a:t>
            </a:r>
            <a:r>
              <a:rPr lang="en-US" dirty="0"/>
              <a:t> set the order state as failed     </a:t>
            </a:r>
          </a:p>
          <a:p>
            <a:pPr fontAlgn="base"/>
            <a:endParaRPr lang="en-US" dirty="0"/>
          </a:p>
          <a:p>
            <a:pPr fontAlgn="base"/>
            <a:r>
              <a:rPr lang="en-US" dirty="0"/>
              <a:t>Note that it is crucial to define a common shared ID for each transaction, so whenever you throw an event, all listeners can know right away which transaction it refers to.</a:t>
            </a:r>
          </a:p>
          <a:p>
            <a:endParaRPr lang="en-IN" dirty="0"/>
          </a:p>
          <a:p>
            <a:pPr fontAlgn="base"/>
            <a:r>
              <a:rPr lang="en-US" dirty="0"/>
              <a:t>Events/Choreography is a natural way to implement Saga’s pattern, it is simple, easy to understand, does not require much effort to build, and all participants are loosely coupled as they don’t have direct knowledge of each other. If your transaction involves 2 to 4 steps, it might be a very good fit.</a:t>
            </a:r>
          </a:p>
          <a:p>
            <a:pPr fontAlgn="base"/>
            <a:endParaRPr lang="en-US" dirty="0"/>
          </a:p>
          <a:p>
            <a:pPr fontAlgn="base"/>
            <a:r>
              <a:rPr lang="en-US" dirty="0"/>
              <a:t>However, this approach can rapidly become confusing if you keep adding extra steps in your transaction as it is difficult to track which services listen to which events. Moreover, it also might add a cyclic dependency between services as they have to subscribe to one another’s events.</a:t>
            </a:r>
          </a:p>
          <a:p>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46</a:t>
            </a:fld>
            <a:endParaRPr lang="en-IN"/>
          </a:p>
        </p:txBody>
      </p:sp>
    </p:spTree>
    <p:extLst>
      <p:ext uri="{BB962C8B-B14F-4D97-AF65-F5344CB8AC3E}">
        <p14:creationId xmlns:p14="http://schemas.microsoft.com/office/powerpoint/2010/main" val="41021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In the orchestration approach, we define a new service with the sole responsibility of telling each participant what to do and when. The saga orchestrator communicates with each service in a command/reply style telling them what operation should be performed.</a:t>
            </a:r>
          </a:p>
          <a:p>
            <a:pPr algn="just"/>
            <a:endParaRPr lang="en-US" dirty="0"/>
          </a:p>
          <a:p>
            <a:pPr marL="228600" indent="-228600" algn="just" fontAlgn="base">
              <a:buFont typeface="+mj-lt"/>
              <a:buAutoNum type="arabicPeriod"/>
            </a:pPr>
            <a:r>
              <a:rPr lang="en-US" i="1" dirty="0"/>
              <a:t>Order Service</a:t>
            </a:r>
            <a:r>
              <a:rPr lang="en-US" dirty="0"/>
              <a:t> saves a pending order and asks Order Saga Orchestrator (OSO) to start a </a:t>
            </a:r>
            <a:r>
              <a:rPr lang="en-US" i="1" dirty="0"/>
              <a:t>create order transaction</a:t>
            </a:r>
            <a:r>
              <a:rPr lang="en-US" dirty="0"/>
              <a:t>.</a:t>
            </a:r>
          </a:p>
          <a:p>
            <a:pPr marL="228600" indent="-228600" algn="just" fontAlgn="base">
              <a:buFont typeface="+mj-lt"/>
              <a:buAutoNum type="arabicPeriod"/>
            </a:pPr>
            <a:r>
              <a:rPr lang="en-US" i="1" dirty="0"/>
              <a:t>OSO</a:t>
            </a:r>
            <a:r>
              <a:rPr lang="en-US" dirty="0"/>
              <a:t> sends an </a:t>
            </a:r>
            <a:r>
              <a:rPr lang="en-US" b="1" i="1" dirty="0"/>
              <a:t>Execute Payment</a:t>
            </a:r>
            <a:r>
              <a:rPr lang="en-US" dirty="0"/>
              <a:t> command to </a:t>
            </a:r>
            <a:r>
              <a:rPr lang="en-US" i="1" dirty="0"/>
              <a:t>Payment Service</a:t>
            </a:r>
            <a:r>
              <a:rPr lang="en-US" dirty="0"/>
              <a:t>, and it replies with a </a:t>
            </a:r>
            <a:r>
              <a:rPr lang="en-US" b="1" i="1" dirty="0"/>
              <a:t>Payment Executed</a:t>
            </a:r>
            <a:r>
              <a:rPr lang="en-US" dirty="0"/>
              <a:t> message</a:t>
            </a:r>
          </a:p>
          <a:p>
            <a:pPr marL="228600" indent="-228600" algn="just" fontAlgn="base">
              <a:buFont typeface="+mj-lt"/>
              <a:buAutoNum type="arabicPeriod"/>
            </a:pPr>
            <a:r>
              <a:rPr lang="en-US" i="1" dirty="0"/>
              <a:t>OSO</a:t>
            </a:r>
            <a:r>
              <a:rPr lang="en-US" dirty="0"/>
              <a:t> sends a </a:t>
            </a:r>
            <a:r>
              <a:rPr lang="en-US" b="1" i="1" dirty="0"/>
              <a:t>Prepare Order</a:t>
            </a:r>
            <a:r>
              <a:rPr lang="en-US" dirty="0"/>
              <a:t> command to Stock Service, and it replies with an </a:t>
            </a:r>
            <a:r>
              <a:rPr lang="en-US" b="1" i="1" dirty="0"/>
              <a:t>Order Prepared</a:t>
            </a:r>
            <a:r>
              <a:rPr lang="en-US" dirty="0"/>
              <a:t> message</a:t>
            </a:r>
          </a:p>
          <a:p>
            <a:pPr marL="228600" indent="-228600" algn="just" fontAlgn="base">
              <a:buFont typeface="+mj-lt"/>
              <a:buAutoNum type="arabicPeriod"/>
            </a:pPr>
            <a:r>
              <a:rPr lang="en-US" i="1" dirty="0"/>
              <a:t>OSO</a:t>
            </a:r>
            <a:r>
              <a:rPr lang="en-US" dirty="0"/>
              <a:t> sends a </a:t>
            </a:r>
            <a:r>
              <a:rPr lang="en-US" b="1" i="1" dirty="0"/>
              <a:t>Deliver Order</a:t>
            </a:r>
            <a:r>
              <a:rPr lang="en-US" dirty="0"/>
              <a:t> command to Delivery Service, and it replies with an </a:t>
            </a:r>
            <a:r>
              <a:rPr lang="en-US" b="1" i="1" dirty="0"/>
              <a:t>Order Delivered</a:t>
            </a:r>
            <a:r>
              <a:rPr lang="en-US" dirty="0"/>
              <a:t> message</a:t>
            </a:r>
          </a:p>
          <a:p>
            <a:pPr algn="just"/>
            <a:endParaRPr lang="en-IN" dirty="0"/>
          </a:p>
          <a:p>
            <a:pPr algn="just"/>
            <a:r>
              <a:rPr lang="en-US" dirty="0"/>
              <a:t>A standard way to model a saga orchestrator is a State Machine where each transformation corresponds to a command or message. </a:t>
            </a:r>
          </a:p>
          <a:p>
            <a:pPr algn="just"/>
            <a:endParaRPr lang="en-US" dirty="0"/>
          </a:p>
          <a:p>
            <a:pPr algn="just"/>
            <a:r>
              <a:rPr lang="en-US" dirty="0"/>
              <a:t>State machines are an excellent pattern to structure a well-defined behavior as they are easy to implement and particularly great for testing.</a:t>
            </a:r>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47</a:t>
            </a:fld>
            <a:endParaRPr lang="en-IN"/>
          </a:p>
        </p:txBody>
      </p:sp>
    </p:spTree>
    <p:extLst>
      <p:ext uri="{BB962C8B-B14F-4D97-AF65-F5344CB8AC3E}">
        <p14:creationId xmlns:p14="http://schemas.microsoft.com/office/powerpoint/2010/main" val="31812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just" fontAlgn="base">
              <a:buFont typeface="+mj-lt"/>
              <a:buAutoNum type="arabicPeriod"/>
            </a:pPr>
            <a:r>
              <a:rPr lang="en-US" i="1" dirty="0"/>
              <a:t>Stock Service</a:t>
            </a:r>
            <a:r>
              <a:rPr lang="en-US" dirty="0"/>
              <a:t> replies to OSO with an </a:t>
            </a:r>
            <a:r>
              <a:rPr lang="en-US" b="1" i="1" dirty="0"/>
              <a:t>Out-Of-Stock</a:t>
            </a:r>
            <a:r>
              <a:rPr lang="en-US" dirty="0"/>
              <a:t> message;</a:t>
            </a:r>
          </a:p>
          <a:p>
            <a:pPr marL="228600" indent="-228600" algn="just" fontAlgn="base">
              <a:buFont typeface="+mj-lt"/>
              <a:buAutoNum type="arabicPeriod"/>
            </a:pPr>
            <a:r>
              <a:rPr lang="en-US" dirty="0"/>
              <a:t>OSO recognizes that the transaction has failed and starts the rollback</a:t>
            </a:r>
          </a:p>
          <a:p>
            <a:pPr marL="685800" lvl="1" indent="-228600" algn="just" fontAlgn="base">
              <a:buFont typeface="+mj-lt"/>
              <a:buAutoNum type="arabicPeriod"/>
            </a:pPr>
            <a:r>
              <a:rPr lang="en-US" dirty="0"/>
              <a:t>In this case, only a single operation was executed successfully before the failure, so </a:t>
            </a:r>
            <a:r>
              <a:rPr lang="en-US" i="1" dirty="0"/>
              <a:t>OSO</a:t>
            </a:r>
            <a:r>
              <a:rPr lang="en-US" dirty="0"/>
              <a:t> sends a </a:t>
            </a:r>
            <a:r>
              <a:rPr lang="en-US" b="1" i="1" dirty="0"/>
              <a:t>Refund Client</a:t>
            </a:r>
            <a:r>
              <a:rPr lang="en-US" dirty="0"/>
              <a:t> command to </a:t>
            </a:r>
            <a:r>
              <a:rPr lang="en-US" i="1" dirty="0"/>
              <a:t>Payment Service</a:t>
            </a:r>
            <a:r>
              <a:rPr lang="en-US" dirty="0"/>
              <a:t> and set the order state as failed</a:t>
            </a:r>
          </a:p>
          <a:p>
            <a:pPr marL="228600" indent="-228600" algn="just">
              <a:buFont typeface="+mj-lt"/>
              <a:buAutoNum type="arabicPeriod"/>
            </a:pPr>
            <a:endParaRPr lang="en-IN" dirty="0"/>
          </a:p>
        </p:txBody>
      </p:sp>
      <p:sp>
        <p:nvSpPr>
          <p:cNvPr id="4" name="Slide Number Placeholder 3"/>
          <p:cNvSpPr>
            <a:spLocks noGrp="1"/>
          </p:cNvSpPr>
          <p:nvPr>
            <p:ph type="sldNum" sz="quarter" idx="5"/>
          </p:nvPr>
        </p:nvSpPr>
        <p:spPr/>
        <p:txBody>
          <a:bodyPr/>
          <a:lstStyle/>
          <a:p>
            <a:fld id="{D2D7C62A-FFC1-44CF-A1DD-657A38E0C318}" type="slidenum">
              <a:rPr lang="en-IN" smtClean="0"/>
              <a:t>48</a:t>
            </a:fld>
            <a:endParaRPr lang="en-IN"/>
          </a:p>
        </p:txBody>
      </p:sp>
    </p:spTree>
    <p:extLst>
      <p:ext uri="{BB962C8B-B14F-4D97-AF65-F5344CB8AC3E}">
        <p14:creationId xmlns:p14="http://schemas.microsoft.com/office/powerpoint/2010/main" val="845980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01-Apr-2020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01-Apr-2020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5655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01-Apr-2020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2552869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250" y="1845734"/>
            <a:ext cx="11344460"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807685-05A7-4231-9168-C15F4776203C}" type="datetimeFigureOut">
              <a:rPr lang="en-IN" smtClean="0"/>
              <a:t>01-Apr-2020</a:t>
            </a:fld>
            <a:endParaRPr lang="en-IN"/>
          </a:p>
        </p:txBody>
      </p:sp>
      <p:sp>
        <p:nvSpPr>
          <p:cNvPr id="2" name="Title 1"/>
          <p:cNvSpPr>
            <a:spLocks noGrp="1"/>
          </p:cNvSpPr>
          <p:nvPr>
            <p:ph type="title"/>
          </p:nvPr>
        </p:nvSpPr>
        <p:spPr>
          <a:xfrm>
            <a:off x="454250" y="286603"/>
            <a:ext cx="11344460" cy="1450757"/>
          </a:xfrm>
        </p:spPr>
        <p:txBody>
          <a:bodyPr/>
          <a:lstStyle>
            <a:lvl1pPr marL="0">
              <a:defRPr/>
            </a:lvl1pPr>
          </a:lstStyle>
          <a:p>
            <a:r>
              <a:rPr lang="en-US" dirty="0"/>
              <a:t>Click to edit Master title style</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146746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807685-05A7-4231-9168-C15F4776203C}" type="datetimeFigureOut">
              <a:rPr lang="en-IN" smtClean="0"/>
              <a:t>01-Apr-2020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412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807685-05A7-4231-9168-C15F4776203C}" type="datetimeFigureOut">
              <a:rPr lang="en-IN" smtClean="0"/>
              <a:t>01-Apr-2020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192551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807685-05A7-4231-9168-C15F4776203C}" type="datetimeFigureOut">
              <a:rPr lang="en-IN" smtClean="0"/>
              <a:t>01-Apr-2020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5358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807685-05A7-4231-9168-C15F4776203C}" type="datetimeFigureOut">
              <a:rPr lang="en-IN" smtClean="0"/>
              <a:t>01-Apr-2020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95003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807685-05A7-4231-9168-C15F4776203C}" type="datetimeFigureOut">
              <a:rPr lang="en-IN" smtClean="0"/>
              <a:t>01-Apr-2020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70155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2807685-05A7-4231-9168-C15F4776203C}" type="datetimeFigureOut">
              <a:rPr lang="en-IN" smtClean="0"/>
              <a:t>01-Apr-2020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B058ED6-640A-46F6-B69E-A6663B06F4D2}" type="slidenum">
              <a:rPr lang="en-IN" smtClean="0"/>
              <a:t>‹#›</a:t>
            </a:fld>
            <a:endParaRPr lang="en-IN"/>
          </a:p>
        </p:txBody>
      </p:sp>
    </p:spTree>
    <p:extLst>
      <p:ext uri="{BB962C8B-B14F-4D97-AF65-F5344CB8AC3E}">
        <p14:creationId xmlns:p14="http://schemas.microsoft.com/office/powerpoint/2010/main" val="221723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2807685-05A7-4231-9168-C15F4776203C}" type="datetimeFigureOut">
              <a:rPr lang="en-IN" smtClean="0"/>
              <a:t>01-Apr-2020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421431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2807685-05A7-4231-9168-C15F4776203C}" type="datetimeFigureOut">
              <a:rPr lang="en-IN" smtClean="0"/>
              <a:t>01-Apr-2020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B058ED6-640A-46F6-B69E-A6663B06F4D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8166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microsoft.com/ne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5A1B47C8-47A0-4A88-8830-6DEA3B5DE39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Image result for Microservices">
            <a:extLst>
              <a:ext uri="{FF2B5EF4-FFF2-40B4-BE49-F238E27FC236}">
                <a16:creationId xmlns:a16="http://schemas.microsoft.com/office/drawing/2014/main" id="{40647F00-2099-4DCC-B6E3-56B16B562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99" y="1075625"/>
            <a:ext cx="6275667" cy="4706749"/>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984BBFDD-E720-4805-A9C8-129FBBF6DD7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5AC4BE46-4A77-42FE-9D15-065CDB2F84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15A1909-906F-4055-BD9A-D37F0EC89F3C}"/>
              </a:ext>
            </a:extLst>
          </p:cNvPr>
          <p:cNvSpPr>
            <a:spLocks noGrp="1"/>
          </p:cNvSpPr>
          <p:nvPr>
            <p:ph type="ctrTitle"/>
          </p:nvPr>
        </p:nvSpPr>
        <p:spPr>
          <a:xfrm>
            <a:off x="8096885" y="640080"/>
            <a:ext cx="3659246" cy="2926080"/>
          </a:xfrm>
        </p:spPr>
        <p:txBody>
          <a:bodyPr>
            <a:normAutofit/>
          </a:bodyPr>
          <a:lstStyle/>
          <a:p>
            <a:r>
              <a:rPr lang="en-IN" sz="4400">
                <a:solidFill>
                  <a:srgbClr val="FFFFFF"/>
                </a:solidFill>
              </a:rPr>
              <a:t>Microservices</a:t>
            </a:r>
          </a:p>
        </p:txBody>
      </p:sp>
    </p:spTree>
    <p:extLst>
      <p:ext uri="{BB962C8B-B14F-4D97-AF65-F5344CB8AC3E}">
        <p14:creationId xmlns:p14="http://schemas.microsoft.com/office/powerpoint/2010/main" val="234910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364216628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00EAF89-BDB2-436F-BA41-5BF2EBEBC8A7}"/>
              </a:ext>
            </a:extLst>
          </p:cNvPr>
          <p:cNvSpPr>
            <a:spLocks noGrp="1"/>
          </p:cNvSpPr>
          <p:nvPr>
            <p:ph type="title"/>
          </p:nvPr>
        </p:nvSpPr>
        <p:spPr>
          <a:xfrm>
            <a:off x="1097280" y="286603"/>
            <a:ext cx="10058400" cy="1450757"/>
          </a:xfrm>
        </p:spPr>
        <p:txBody>
          <a:bodyPr>
            <a:normAutofit/>
          </a:bodyPr>
          <a:lstStyle/>
          <a:p>
            <a:r>
              <a:rPr lang="en-IN" dirty="0"/>
              <a:t>Capability Types</a:t>
            </a:r>
          </a:p>
        </p:txBody>
      </p:sp>
    </p:spTree>
    <p:extLst>
      <p:ext uri="{BB962C8B-B14F-4D97-AF65-F5344CB8AC3E}">
        <p14:creationId xmlns:p14="http://schemas.microsoft.com/office/powerpoint/2010/main" val="175467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1"/>
          <p:cNvGraphicFramePr>
            <a:graphicFrameLocks noGrp="1"/>
          </p:cNvGraphicFramePr>
          <p:nvPr>
            <p:ph idx="1"/>
            <p:extLst>
              <p:ext uri="{D42A27DB-BD31-4B8C-83A1-F6EECF244321}">
                <p14:modId xmlns:p14="http://schemas.microsoft.com/office/powerpoint/2010/main" val="469179612"/>
              </p:ext>
            </p:extLst>
          </p:nvPr>
        </p:nvGraphicFramePr>
        <p:xfrm>
          <a:off x="498476" y="1866900"/>
          <a:ext cx="11255374" cy="429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C9F5F1C2-DFC5-4F3B-B9EB-D5FAB7D6BC13}"/>
              </a:ext>
            </a:extLst>
          </p:cNvPr>
          <p:cNvSpPr>
            <a:spLocks noGrp="1"/>
          </p:cNvSpPr>
          <p:nvPr>
            <p:ph type="title"/>
          </p:nvPr>
        </p:nvSpPr>
        <p:spPr>
          <a:xfrm>
            <a:off x="498476" y="286603"/>
            <a:ext cx="11255374" cy="1450757"/>
          </a:xfrm>
        </p:spPr>
        <p:txBody>
          <a:bodyPr>
            <a:normAutofit/>
          </a:bodyPr>
          <a:lstStyle/>
          <a:p>
            <a:r>
              <a:rPr lang="en-IN" dirty="0"/>
              <a:t>INDIVIDUALLY DEPLOYABLE</a:t>
            </a:r>
          </a:p>
        </p:txBody>
      </p:sp>
    </p:spTree>
    <p:extLst>
      <p:ext uri="{BB962C8B-B14F-4D97-AF65-F5344CB8AC3E}">
        <p14:creationId xmlns:p14="http://schemas.microsoft.com/office/powerpoint/2010/main" val="117512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8">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device&#10;&#10;Description generated with high confidence">
            <a:extLst>
              <a:ext uri="{FF2B5EF4-FFF2-40B4-BE49-F238E27FC236}">
                <a16:creationId xmlns:a16="http://schemas.microsoft.com/office/drawing/2014/main" id="{6FB001D2-E1BA-487A-9728-78E66FE56922}"/>
              </a:ext>
            </a:extLst>
          </p:cNvPr>
          <p:cNvPicPr>
            <a:picLocks noGrp="1" noChangeAspect="1"/>
          </p:cNvPicPr>
          <p:nvPr>
            <p:ph idx="1"/>
          </p:nvPr>
        </p:nvPicPr>
        <p:blipFill>
          <a:blip r:embed="rId2"/>
          <a:stretch>
            <a:fillRect/>
          </a:stretch>
        </p:blipFill>
        <p:spPr>
          <a:xfrm>
            <a:off x="633999" y="1387633"/>
            <a:ext cx="10925102" cy="2130395"/>
          </a:xfrm>
          <a:prstGeom prst="rect">
            <a:avLst/>
          </a:prstGeom>
        </p:spPr>
      </p:pic>
      <p:sp>
        <p:nvSpPr>
          <p:cNvPr id="3" name="Title 2">
            <a:extLst>
              <a:ext uri="{FF2B5EF4-FFF2-40B4-BE49-F238E27FC236}">
                <a16:creationId xmlns:a16="http://schemas.microsoft.com/office/drawing/2014/main" id="{2A4BDC73-7709-44D5-85AD-1A1304F54BB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INDIVIDUALLY DEPLOYABLE</a:t>
            </a:r>
          </a:p>
        </p:txBody>
      </p:sp>
    </p:spTree>
    <p:extLst>
      <p:ext uri="{BB962C8B-B14F-4D97-AF65-F5344CB8AC3E}">
        <p14:creationId xmlns:p14="http://schemas.microsoft.com/office/powerpoint/2010/main" val="61840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14881368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66DDB93-5D1B-470F-8AA3-1E7C44DC8253}"/>
              </a:ext>
            </a:extLst>
          </p:cNvPr>
          <p:cNvSpPr>
            <a:spLocks noGrp="1"/>
          </p:cNvSpPr>
          <p:nvPr>
            <p:ph type="title"/>
          </p:nvPr>
        </p:nvSpPr>
        <p:spPr>
          <a:xfrm>
            <a:off x="1097280" y="286603"/>
            <a:ext cx="10058400" cy="1450757"/>
          </a:xfrm>
        </p:spPr>
        <p:txBody>
          <a:bodyPr>
            <a:normAutofit/>
          </a:bodyPr>
          <a:lstStyle/>
          <a:p>
            <a:r>
              <a:rPr lang="en-IN" dirty="0"/>
              <a:t>CONSISTS OF ONE OR MORE PROCESSES</a:t>
            </a:r>
          </a:p>
        </p:txBody>
      </p:sp>
    </p:spTree>
    <p:extLst>
      <p:ext uri="{BB962C8B-B14F-4D97-AF65-F5344CB8AC3E}">
        <p14:creationId xmlns:p14="http://schemas.microsoft.com/office/powerpoint/2010/main" val="247647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text on a white background&#10;&#10;Description generated with high confidence">
            <a:extLst>
              <a:ext uri="{FF2B5EF4-FFF2-40B4-BE49-F238E27FC236}">
                <a16:creationId xmlns:a16="http://schemas.microsoft.com/office/drawing/2014/main" id="{82EF9197-A8D4-428B-A521-85AD6B270A1B}"/>
              </a:ext>
            </a:extLst>
          </p:cNvPr>
          <p:cNvPicPr>
            <a:picLocks noGrp="1" noChangeAspect="1"/>
          </p:cNvPicPr>
          <p:nvPr>
            <p:ph idx="1"/>
          </p:nvPr>
        </p:nvPicPr>
        <p:blipFill>
          <a:blip r:embed="rId3"/>
          <a:stretch>
            <a:fillRect/>
          </a:stretch>
        </p:blipFill>
        <p:spPr>
          <a:xfrm>
            <a:off x="1146753" y="905933"/>
            <a:ext cx="9930498" cy="5039728"/>
          </a:xfrm>
          <a:prstGeom prst="rect">
            <a:avLst/>
          </a:prstGeom>
        </p:spPr>
      </p:pic>
    </p:spTree>
    <p:extLst>
      <p:ext uri="{BB962C8B-B14F-4D97-AF65-F5344CB8AC3E}">
        <p14:creationId xmlns:p14="http://schemas.microsoft.com/office/powerpoint/2010/main" val="695195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127380068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6781FE6-56B0-4E11-AE5F-51AD45D7B548}"/>
              </a:ext>
            </a:extLst>
          </p:cNvPr>
          <p:cNvSpPr>
            <a:spLocks noGrp="1"/>
          </p:cNvSpPr>
          <p:nvPr>
            <p:ph type="title"/>
          </p:nvPr>
        </p:nvSpPr>
        <p:spPr>
          <a:xfrm>
            <a:off x="1097280" y="286603"/>
            <a:ext cx="10058400" cy="1450757"/>
          </a:xfrm>
        </p:spPr>
        <p:txBody>
          <a:bodyPr>
            <a:normAutofit/>
          </a:bodyPr>
          <a:lstStyle/>
          <a:p>
            <a:r>
              <a:rPr lang="en-IN" dirty="0"/>
              <a:t>OWNS ITS OWN DATA STORE</a:t>
            </a:r>
          </a:p>
        </p:txBody>
      </p:sp>
    </p:spTree>
    <p:extLst>
      <p:ext uri="{BB962C8B-B14F-4D97-AF65-F5344CB8AC3E}">
        <p14:creationId xmlns:p14="http://schemas.microsoft.com/office/powerpoint/2010/main" val="2749594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99E5BCE-CB0F-477E-B75B-B2FCC5C865C7}"/>
              </a:ext>
            </a:extLst>
          </p:cNvPr>
          <p:cNvPicPr>
            <a:picLocks noGrp="1" noChangeAspect="1"/>
          </p:cNvPicPr>
          <p:nvPr>
            <p:ph idx="1"/>
          </p:nvPr>
        </p:nvPicPr>
        <p:blipFill>
          <a:blip r:embed="rId3"/>
          <a:stretch>
            <a:fillRect/>
          </a:stretch>
        </p:blipFill>
        <p:spPr>
          <a:xfrm>
            <a:off x="1671713" y="905933"/>
            <a:ext cx="8880577" cy="5039728"/>
          </a:xfrm>
          <a:prstGeom prst="rect">
            <a:avLst/>
          </a:prstGeom>
        </p:spPr>
      </p:pic>
    </p:spTree>
    <p:extLst>
      <p:ext uri="{BB962C8B-B14F-4D97-AF65-F5344CB8AC3E}">
        <p14:creationId xmlns:p14="http://schemas.microsoft.com/office/powerpoint/2010/main" val="224001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0A88B-0FC1-4444-A499-0F064B676C1B}"/>
              </a:ext>
            </a:extLst>
          </p:cNvPr>
          <p:cNvSpPr>
            <a:spLocks noGrp="1"/>
          </p:cNvSpPr>
          <p:nvPr>
            <p:ph idx="1"/>
          </p:nvPr>
        </p:nvSpPr>
        <p:spPr/>
        <p:txBody>
          <a:bodyPr>
            <a:normAutofit/>
          </a:bodyPr>
          <a:lstStyle/>
          <a:p>
            <a:pPr marL="361950" indent="-361950">
              <a:buFont typeface="Arial" panose="020B0604020202020204" pitchFamily="34" charset="0"/>
              <a:buChar char="•"/>
            </a:pPr>
            <a:r>
              <a:rPr lang="en-IN" sz="3600" i="1" dirty="0"/>
              <a:t>Maintaining </a:t>
            </a:r>
            <a:r>
              <a:rPr lang="en-IN" sz="3600" dirty="0"/>
              <a:t>a microservice means dealing with all aspects of </a:t>
            </a:r>
          </a:p>
          <a:p>
            <a:pPr marL="717550" lvl="1" indent="-361950">
              <a:buFont typeface="Arial" panose="020B0604020202020204" pitchFamily="34" charset="0"/>
              <a:buChar char="•"/>
            </a:pPr>
            <a:r>
              <a:rPr lang="en-IN" sz="3200" dirty="0"/>
              <a:t>Keeping it healthy and fit for use</a:t>
            </a:r>
          </a:p>
          <a:p>
            <a:pPr marL="717550" lvl="1" indent="-361950">
              <a:buFont typeface="Arial" panose="020B0604020202020204" pitchFamily="34" charset="0"/>
              <a:buChar char="•"/>
            </a:pPr>
            <a:r>
              <a:rPr lang="en-IN" sz="3200" dirty="0"/>
              <a:t>Developing new functionality</a:t>
            </a:r>
          </a:p>
          <a:p>
            <a:pPr marL="717550" lvl="1" indent="-361950">
              <a:buFont typeface="Arial" panose="020B0604020202020204" pitchFamily="34" charset="0"/>
              <a:buChar char="•"/>
            </a:pPr>
            <a:r>
              <a:rPr lang="en-IN" sz="3200" dirty="0"/>
              <a:t>Factoring out new microservices from ones that have grown</a:t>
            </a:r>
          </a:p>
          <a:p>
            <a:pPr marL="717550" lvl="1" indent="-361950">
              <a:buFont typeface="Arial" panose="020B0604020202020204" pitchFamily="34" charset="0"/>
              <a:buChar char="•"/>
            </a:pPr>
            <a:r>
              <a:rPr lang="en-IN" sz="3200" dirty="0"/>
              <a:t>Running it in production</a:t>
            </a:r>
          </a:p>
          <a:p>
            <a:pPr marL="717550" lvl="1" indent="-361950">
              <a:buFont typeface="Arial" panose="020B0604020202020204" pitchFamily="34" charset="0"/>
              <a:buChar char="•"/>
            </a:pPr>
            <a:r>
              <a:rPr lang="en-IN" sz="3200" dirty="0"/>
              <a:t>Monitoring, Testing &amp; fixing bugs</a:t>
            </a:r>
          </a:p>
        </p:txBody>
      </p:sp>
      <p:sp>
        <p:nvSpPr>
          <p:cNvPr id="3" name="Title 2">
            <a:extLst>
              <a:ext uri="{FF2B5EF4-FFF2-40B4-BE49-F238E27FC236}">
                <a16:creationId xmlns:a16="http://schemas.microsoft.com/office/drawing/2014/main" id="{4E793C3C-7BDC-49CD-8E2C-1FD46EBAF0CC}"/>
              </a:ext>
            </a:extLst>
          </p:cNvPr>
          <p:cNvSpPr>
            <a:spLocks noGrp="1"/>
          </p:cNvSpPr>
          <p:nvPr>
            <p:ph type="title"/>
          </p:nvPr>
        </p:nvSpPr>
        <p:spPr>
          <a:xfrm>
            <a:off x="454250" y="286603"/>
            <a:ext cx="11344460" cy="1450757"/>
          </a:xfrm>
        </p:spPr>
        <p:txBody>
          <a:bodyPr/>
          <a:lstStyle/>
          <a:p>
            <a:r>
              <a:rPr lang="en-IN" dirty="0"/>
              <a:t>MAINTAINABLE BY A SMALL TEAM</a:t>
            </a:r>
          </a:p>
        </p:txBody>
      </p:sp>
    </p:spTree>
    <p:extLst>
      <p:ext uri="{BB962C8B-B14F-4D97-AF65-F5344CB8AC3E}">
        <p14:creationId xmlns:p14="http://schemas.microsoft.com/office/powerpoint/2010/main" val="1157239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793D6-6DC2-4C02-B32D-9A0B6974794F}"/>
              </a:ext>
            </a:extLst>
          </p:cNvPr>
          <p:cNvSpPr>
            <a:spLocks noGrp="1"/>
          </p:cNvSpPr>
          <p:nvPr>
            <p:ph idx="1"/>
          </p:nvPr>
        </p:nvSpPr>
        <p:spPr/>
        <p:txBody>
          <a:bodyPr/>
          <a:lstStyle/>
          <a:p>
            <a:pPr algn="just"/>
            <a:r>
              <a:rPr lang="en-IN" dirty="0"/>
              <a:t>The team maintaining the microservice should be able to replace the current implementation with a completely new implementation and do so within the normal pace of their work.</a:t>
            </a:r>
          </a:p>
          <a:p>
            <a:pPr algn="just"/>
            <a:r>
              <a:rPr lang="en-IN" dirty="0"/>
              <a:t>This characteristic is another constraint on the size of a microservice: if a microservice grows too large, it will be expensive to replace; but if it’s kept small, rewriting it is realistic.</a:t>
            </a:r>
          </a:p>
        </p:txBody>
      </p:sp>
      <p:sp>
        <p:nvSpPr>
          <p:cNvPr id="3" name="Title 2">
            <a:extLst>
              <a:ext uri="{FF2B5EF4-FFF2-40B4-BE49-F238E27FC236}">
                <a16:creationId xmlns:a16="http://schemas.microsoft.com/office/drawing/2014/main" id="{E53913A8-5250-4D33-9B56-6F771EACD33C}"/>
              </a:ext>
            </a:extLst>
          </p:cNvPr>
          <p:cNvSpPr>
            <a:spLocks noGrp="1"/>
          </p:cNvSpPr>
          <p:nvPr>
            <p:ph type="title"/>
          </p:nvPr>
        </p:nvSpPr>
        <p:spPr/>
        <p:txBody>
          <a:bodyPr/>
          <a:lstStyle/>
          <a:p>
            <a:r>
              <a:rPr lang="en-IN" dirty="0"/>
              <a:t>REPLACEABLE</a:t>
            </a:r>
          </a:p>
        </p:txBody>
      </p:sp>
    </p:spTree>
    <p:extLst>
      <p:ext uri="{BB962C8B-B14F-4D97-AF65-F5344CB8AC3E}">
        <p14:creationId xmlns:p14="http://schemas.microsoft.com/office/powerpoint/2010/main" val="252526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21EE3E56-C4FE-4AF9-AFBE-6AC65B20CCD8}"/>
              </a:ext>
            </a:extLst>
          </p:cNvPr>
          <p:cNvSpPr>
            <a:spLocks noGrp="1"/>
          </p:cNvSpPr>
          <p:nvPr>
            <p:ph idx="1"/>
          </p:nvPr>
        </p:nvSpPr>
        <p:spPr>
          <a:xfrm>
            <a:off x="4742016" y="605896"/>
            <a:ext cx="7183284" cy="5839354"/>
          </a:xfrm>
        </p:spPr>
        <p:txBody>
          <a:bodyPr anchor="ctr">
            <a:normAutofit/>
          </a:bodyPr>
          <a:lstStyle/>
          <a:p>
            <a:pPr algn="just"/>
            <a:r>
              <a:rPr lang="en-IN" sz="3600" dirty="0"/>
              <a:t>Enable continuous delivery</a:t>
            </a:r>
          </a:p>
          <a:p>
            <a:pPr algn="just"/>
            <a:r>
              <a:rPr lang="en-IN" sz="3600" dirty="0"/>
              <a:t>Allow for an efficient developer workflow because they’re highly maintainable</a:t>
            </a:r>
          </a:p>
          <a:p>
            <a:pPr algn="just"/>
            <a:r>
              <a:rPr lang="en-IN" sz="3600" dirty="0"/>
              <a:t>Are robust by design</a:t>
            </a:r>
          </a:p>
          <a:p>
            <a:pPr algn="just"/>
            <a:r>
              <a:rPr lang="en-IN" sz="3600" dirty="0"/>
              <a:t>Can scale up or down independently of each other</a:t>
            </a:r>
          </a:p>
        </p:txBody>
      </p:sp>
      <p:sp>
        <p:nvSpPr>
          <p:cNvPr id="3" name="Title 2">
            <a:extLst>
              <a:ext uri="{FF2B5EF4-FFF2-40B4-BE49-F238E27FC236}">
                <a16:creationId xmlns:a16="http://schemas.microsoft.com/office/drawing/2014/main" id="{26A0EA71-B8BF-4370-8484-399E186AD67B}"/>
              </a:ext>
            </a:extLst>
          </p:cNvPr>
          <p:cNvSpPr>
            <a:spLocks noGrp="1"/>
          </p:cNvSpPr>
          <p:nvPr>
            <p:ph type="title"/>
          </p:nvPr>
        </p:nvSpPr>
        <p:spPr>
          <a:xfrm>
            <a:off x="492370" y="605896"/>
            <a:ext cx="3084844" cy="5646208"/>
          </a:xfrm>
        </p:spPr>
        <p:txBody>
          <a:bodyPr anchor="ctr">
            <a:normAutofit/>
          </a:bodyPr>
          <a:lstStyle/>
          <a:p>
            <a:r>
              <a:rPr lang="en-IN" sz="3600" b="1" i="1">
                <a:solidFill>
                  <a:srgbClr val="FFFFFF"/>
                </a:solidFill>
              </a:rPr>
              <a:t>Why microservices?</a:t>
            </a:r>
            <a:endParaRPr lang="en-IN" sz="3600">
              <a:solidFill>
                <a:srgbClr val="FFFFFF"/>
              </a:solidFill>
            </a:endParaRPr>
          </a:p>
        </p:txBody>
      </p:sp>
    </p:spTree>
    <p:extLst>
      <p:ext uri="{BB962C8B-B14F-4D97-AF65-F5344CB8AC3E}">
        <p14:creationId xmlns:p14="http://schemas.microsoft.com/office/powerpoint/2010/main" val="383839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6F6FC8-913E-4635-A723-5350C9BB95C7}"/>
              </a:ext>
            </a:extLst>
          </p:cNvPr>
          <p:cNvSpPr>
            <a:spLocks noGrp="1"/>
          </p:cNvSpPr>
          <p:nvPr>
            <p:ph idx="1"/>
          </p:nvPr>
        </p:nvSpPr>
        <p:spPr/>
        <p:txBody>
          <a:bodyPr/>
          <a:lstStyle/>
          <a:p>
            <a:r>
              <a:rPr lang="en-IN" dirty="0"/>
              <a:t>Coupling is high throughout the codebase</a:t>
            </a:r>
          </a:p>
          <a:p>
            <a:pPr lvl="1"/>
            <a:r>
              <a:rPr lang="en-IN" dirty="0"/>
              <a:t>Hidden coupling between subcomponents</a:t>
            </a:r>
            <a:endParaRPr lang="en-IN" sz="2800" dirty="0"/>
          </a:p>
          <a:p>
            <a:pPr marL="91440" lvl="1" indent="-91440">
              <a:spcBef>
                <a:spcPts val="1200"/>
              </a:spcBef>
              <a:spcAft>
                <a:spcPts val="200"/>
              </a:spcAft>
              <a:buSzPct val="100000"/>
              <a:buFont typeface="Calibri" panose="020F0502020204030204" pitchFamily="34" charset="0"/>
              <a:buChar char=" "/>
            </a:pPr>
            <a:r>
              <a:rPr lang="en-IN" sz="2800" dirty="0"/>
              <a:t>Deploying the application is a lengthy process</a:t>
            </a:r>
          </a:p>
          <a:p>
            <a:pPr lvl="1"/>
            <a:r>
              <a:rPr lang="en-IN" dirty="0"/>
              <a:t>involve several people and system downtime</a:t>
            </a:r>
          </a:p>
          <a:p>
            <a:r>
              <a:rPr lang="en-IN" dirty="0"/>
              <a:t>The system has a one-size-fits-all architecture</a:t>
            </a:r>
          </a:p>
          <a:p>
            <a:pPr lvl="1"/>
            <a:r>
              <a:rPr lang="en-IN" dirty="0"/>
              <a:t>least complex parts of the system will be overengineered</a:t>
            </a:r>
            <a:endParaRPr lang="en-IN" sz="6800" dirty="0"/>
          </a:p>
        </p:txBody>
      </p:sp>
      <p:sp>
        <p:nvSpPr>
          <p:cNvPr id="3" name="Title 2">
            <a:extLst>
              <a:ext uri="{FF2B5EF4-FFF2-40B4-BE49-F238E27FC236}">
                <a16:creationId xmlns:a16="http://schemas.microsoft.com/office/drawing/2014/main" id="{29A40AA9-9539-4ACF-871A-E34B9E99A6C8}"/>
              </a:ext>
            </a:extLst>
          </p:cNvPr>
          <p:cNvSpPr>
            <a:spLocks noGrp="1"/>
          </p:cNvSpPr>
          <p:nvPr>
            <p:ph type="title"/>
          </p:nvPr>
        </p:nvSpPr>
        <p:spPr/>
        <p:txBody>
          <a:bodyPr/>
          <a:lstStyle/>
          <a:p>
            <a:r>
              <a:rPr lang="en-IN" dirty="0"/>
              <a:t>Monolithic Systems</a:t>
            </a:r>
          </a:p>
        </p:txBody>
      </p:sp>
    </p:spTree>
    <p:extLst>
      <p:ext uri="{BB962C8B-B14F-4D97-AF65-F5344CB8AC3E}">
        <p14:creationId xmlns:p14="http://schemas.microsoft.com/office/powerpoint/2010/main" val="3509101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92061-0782-424E-B585-641F24B2604F}"/>
              </a:ext>
            </a:extLst>
          </p:cNvPr>
          <p:cNvSpPr>
            <a:spLocks noGrp="1"/>
          </p:cNvSpPr>
          <p:nvPr>
            <p:ph idx="1"/>
          </p:nvPr>
        </p:nvSpPr>
        <p:spPr/>
        <p:txBody>
          <a:bodyPr/>
          <a:lstStyle/>
          <a:p>
            <a:r>
              <a:rPr lang="en-IN" dirty="0"/>
              <a:t>Significant costs are associated with choosing a microservices architecture</a:t>
            </a:r>
          </a:p>
          <a:p>
            <a:pPr lvl="1"/>
            <a:r>
              <a:rPr lang="en-IN" dirty="0"/>
              <a:t>Microservice systems are distributed systems</a:t>
            </a:r>
          </a:p>
          <a:p>
            <a:pPr lvl="1"/>
            <a:r>
              <a:rPr lang="en-IN" dirty="0"/>
              <a:t>Microservice systems are made up of many microservices</a:t>
            </a:r>
          </a:p>
          <a:p>
            <a:pPr lvl="1"/>
            <a:r>
              <a:rPr lang="en-IN" dirty="0"/>
              <a:t>Each microservice is a separate codebase</a:t>
            </a:r>
          </a:p>
        </p:txBody>
      </p:sp>
      <p:sp>
        <p:nvSpPr>
          <p:cNvPr id="3" name="Title 2">
            <a:extLst>
              <a:ext uri="{FF2B5EF4-FFF2-40B4-BE49-F238E27FC236}">
                <a16:creationId xmlns:a16="http://schemas.microsoft.com/office/drawing/2014/main" id="{E96F0925-922F-4289-B81A-374741889D08}"/>
              </a:ext>
            </a:extLst>
          </p:cNvPr>
          <p:cNvSpPr>
            <a:spLocks noGrp="1"/>
          </p:cNvSpPr>
          <p:nvPr>
            <p:ph type="title"/>
          </p:nvPr>
        </p:nvSpPr>
        <p:spPr/>
        <p:txBody>
          <a:bodyPr/>
          <a:lstStyle/>
          <a:p>
            <a:pPr algn="just"/>
            <a:r>
              <a:rPr lang="en-IN" b="1" dirty="0"/>
              <a:t>Costs and downsides of microservices</a:t>
            </a:r>
            <a:endParaRPr lang="en-IN" dirty="0"/>
          </a:p>
        </p:txBody>
      </p:sp>
    </p:spTree>
    <p:extLst>
      <p:ext uri="{BB962C8B-B14F-4D97-AF65-F5344CB8AC3E}">
        <p14:creationId xmlns:p14="http://schemas.microsoft.com/office/powerpoint/2010/main" val="29199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16D324-D4A9-4977-B010-CFFABADA6349}"/>
              </a:ext>
            </a:extLst>
          </p:cNvPr>
          <p:cNvSpPr>
            <a:spLocks noGrp="1"/>
          </p:cNvSpPr>
          <p:nvPr>
            <p:ph idx="1"/>
          </p:nvPr>
        </p:nvSpPr>
        <p:spPr>
          <a:xfrm>
            <a:off x="454250" y="1845734"/>
            <a:ext cx="11344460" cy="4345516"/>
          </a:xfrm>
        </p:spPr>
        <p:txBody>
          <a:bodyPr>
            <a:normAutofit fontScale="92500" lnSpcReduction="20000"/>
          </a:bodyPr>
          <a:lstStyle/>
          <a:p>
            <a:pPr marL="361950" indent="-361950" algn="just">
              <a:buFont typeface="Arial" panose="020B0604020202020204" pitchFamily="34" charset="0"/>
              <a:buChar char="•"/>
            </a:pPr>
            <a:endParaRPr lang="en-IN" dirty="0"/>
          </a:p>
          <a:p>
            <a:pPr marL="361950" indent="-361950" algn="just">
              <a:buFont typeface="Arial" panose="020B0604020202020204" pitchFamily="34" charset="0"/>
              <a:buChar char="•"/>
            </a:pPr>
            <a:r>
              <a:rPr lang="en-IN" dirty="0"/>
              <a:t>Would this system benefit from the ability to deploy subsystems separately?</a:t>
            </a:r>
          </a:p>
          <a:p>
            <a:pPr marL="361950" indent="-361950" algn="just">
              <a:buFont typeface="Arial" panose="020B0604020202020204" pitchFamily="34" charset="0"/>
              <a:buChar char="•"/>
            </a:pPr>
            <a:r>
              <a:rPr lang="en-IN" dirty="0"/>
              <a:t>Can you build sufficient deployment automation?</a:t>
            </a:r>
          </a:p>
          <a:p>
            <a:pPr marL="361950" indent="-361950" algn="just">
              <a:buFont typeface="Arial" panose="020B0604020202020204" pitchFamily="34" charset="0"/>
              <a:buChar char="•"/>
            </a:pPr>
            <a:r>
              <a:rPr lang="en-IN" dirty="0"/>
              <a:t>Are you sufficiently knowledgeable about the domain to properly identify and separate the system’s various independent business capabilities?</a:t>
            </a:r>
          </a:p>
          <a:p>
            <a:pPr marL="361950" indent="-361950" algn="just">
              <a:buFont typeface="Arial" panose="020B0604020202020204" pitchFamily="34" charset="0"/>
              <a:buChar char="•"/>
            </a:pPr>
            <a:r>
              <a:rPr lang="en-IN" dirty="0"/>
              <a:t>Is the system’s scope large enough to justify the complexity of a distributed architecture?</a:t>
            </a:r>
          </a:p>
          <a:p>
            <a:pPr marL="361950" indent="-361950" algn="just">
              <a:buFont typeface="Arial" panose="020B0604020202020204" pitchFamily="34" charset="0"/>
              <a:buChar char="•"/>
            </a:pPr>
            <a:r>
              <a:rPr lang="en-IN" dirty="0"/>
              <a:t>Is the system’s scope large enough to justify the cost of building the deployment automation?</a:t>
            </a:r>
          </a:p>
          <a:p>
            <a:pPr marL="361950" indent="-361950" algn="just">
              <a:buFont typeface="Arial" panose="020B0604020202020204" pitchFamily="34" charset="0"/>
              <a:buChar char="•"/>
            </a:pPr>
            <a:r>
              <a:rPr lang="en-IN" dirty="0"/>
              <a:t>Will the project survive long enough to recover the up-front investment in automation and distribution?</a:t>
            </a:r>
          </a:p>
        </p:txBody>
      </p:sp>
      <p:sp>
        <p:nvSpPr>
          <p:cNvPr id="3" name="Title 2">
            <a:extLst>
              <a:ext uri="{FF2B5EF4-FFF2-40B4-BE49-F238E27FC236}">
                <a16:creationId xmlns:a16="http://schemas.microsoft.com/office/drawing/2014/main" id="{A4FEB387-F10D-43CC-83C0-44642D469AE5}"/>
              </a:ext>
            </a:extLst>
          </p:cNvPr>
          <p:cNvSpPr>
            <a:spLocks noGrp="1"/>
          </p:cNvSpPr>
          <p:nvPr>
            <p:ph type="title"/>
          </p:nvPr>
        </p:nvSpPr>
        <p:spPr/>
        <p:txBody>
          <a:bodyPr/>
          <a:lstStyle/>
          <a:p>
            <a:r>
              <a:rPr lang="en-IN" dirty="0"/>
              <a:t>Questions to ask?</a:t>
            </a:r>
          </a:p>
        </p:txBody>
      </p:sp>
    </p:spTree>
    <p:extLst>
      <p:ext uri="{BB962C8B-B14F-4D97-AF65-F5344CB8AC3E}">
        <p14:creationId xmlns:p14="http://schemas.microsoft.com/office/powerpoint/2010/main" val="11740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device&#10;&#10;Description generated with high confidence">
            <a:extLst>
              <a:ext uri="{FF2B5EF4-FFF2-40B4-BE49-F238E27FC236}">
                <a16:creationId xmlns:a16="http://schemas.microsoft.com/office/drawing/2014/main" id="{301BCB07-37B7-485B-B6ED-71081296422A}"/>
              </a:ext>
            </a:extLst>
          </p:cNvPr>
          <p:cNvPicPr>
            <a:picLocks noGrp="1" noChangeAspect="1"/>
          </p:cNvPicPr>
          <p:nvPr>
            <p:ph idx="1"/>
          </p:nvPr>
        </p:nvPicPr>
        <p:blipFill>
          <a:blip r:embed="rId2"/>
          <a:stretch>
            <a:fillRect/>
          </a:stretch>
        </p:blipFill>
        <p:spPr>
          <a:xfrm>
            <a:off x="633999" y="1278383"/>
            <a:ext cx="10925102" cy="2348895"/>
          </a:xfrm>
          <a:prstGeom prst="rect">
            <a:avLst/>
          </a:prstGeom>
        </p:spPr>
      </p:pic>
      <p:sp>
        <p:nvSpPr>
          <p:cNvPr id="3" name="Title 2">
            <a:extLst>
              <a:ext uri="{FF2B5EF4-FFF2-40B4-BE49-F238E27FC236}">
                <a16:creationId xmlns:a16="http://schemas.microsoft.com/office/drawing/2014/main" id="{26389F56-1DF0-4609-8668-39237D4FEC8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How Microservice works?</a:t>
            </a:r>
          </a:p>
        </p:txBody>
      </p:sp>
    </p:spTree>
    <p:extLst>
      <p:ext uri="{BB962C8B-B14F-4D97-AF65-F5344CB8AC3E}">
        <p14:creationId xmlns:p14="http://schemas.microsoft.com/office/powerpoint/2010/main" val="3691405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094284-316E-4D01-8B95-04296E52515D}"/>
              </a:ext>
            </a:extLst>
          </p:cNvPr>
          <p:cNvPicPr>
            <a:picLocks noChangeAspect="1"/>
          </p:cNvPicPr>
          <p:nvPr/>
        </p:nvPicPr>
        <p:blipFill>
          <a:blip r:embed="rId2"/>
          <a:stretch>
            <a:fillRect/>
          </a:stretch>
        </p:blipFill>
        <p:spPr>
          <a:xfrm>
            <a:off x="2060501" y="101601"/>
            <a:ext cx="8121316" cy="6172200"/>
          </a:xfrm>
          <a:prstGeom prst="rect">
            <a:avLst/>
          </a:prstGeom>
        </p:spPr>
      </p:pic>
    </p:spTree>
    <p:extLst>
      <p:ext uri="{BB962C8B-B14F-4D97-AF65-F5344CB8AC3E}">
        <p14:creationId xmlns:p14="http://schemas.microsoft.com/office/powerpoint/2010/main" val="117540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cell phone&#10;&#10;Description generated with high confidence">
            <a:extLst>
              <a:ext uri="{FF2B5EF4-FFF2-40B4-BE49-F238E27FC236}">
                <a16:creationId xmlns:a16="http://schemas.microsoft.com/office/drawing/2014/main" id="{F6429066-61D4-46C6-9D71-29BE02B793AB}"/>
              </a:ext>
            </a:extLst>
          </p:cNvPr>
          <p:cNvPicPr>
            <a:picLocks noGrp="1" noChangeAspect="1"/>
          </p:cNvPicPr>
          <p:nvPr>
            <p:ph idx="1"/>
          </p:nvPr>
        </p:nvPicPr>
        <p:blipFill>
          <a:blip r:embed="rId2"/>
          <a:stretch>
            <a:fillRect/>
          </a:stretch>
        </p:blipFill>
        <p:spPr>
          <a:xfrm>
            <a:off x="1918799" y="134180"/>
            <a:ext cx="8355502" cy="4637302"/>
          </a:xfrm>
          <a:prstGeom prst="rect">
            <a:avLst/>
          </a:prstGeom>
        </p:spPr>
      </p:pic>
      <p:sp>
        <p:nvSpPr>
          <p:cNvPr id="2" name="Title 1">
            <a:extLst>
              <a:ext uri="{FF2B5EF4-FFF2-40B4-BE49-F238E27FC236}">
                <a16:creationId xmlns:a16="http://schemas.microsoft.com/office/drawing/2014/main" id="{14DCE96D-E28D-461A-AA1C-ADFFA83F7ED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React to Events Asynchronously</a:t>
            </a:r>
          </a:p>
        </p:txBody>
      </p:sp>
    </p:spTree>
    <p:extLst>
      <p:ext uri="{BB962C8B-B14F-4D97-AF65-F5344CB8AC3E}">
        <p14:creationId xmlns:p14="http://schemas.microsoft.com/office/powerpoint/2010/main" val="135544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generated with very high confidence">
            <a:extLst>
              <a:ext uri="{FF2B5EF4-FFF2-40B4-BE49-F238E27FC236}">
                <a16:creationId xmlns:a16="http://schemas.microsoft.com/office/drawing/2014/main" id="{2A00ADEE-BE18-4BD3-BBE2-7FC07BDA7F4B}"/>
              </a:ext>
            </a:extLst>
          </p:cNvPr>
          <p:cNvPicPr>
            <a:picLocks noGrp="1" noChangeAspect="1"/>
          </p:cNvPicPr>
          <p:nvPr>
            <p:ph idx="4294967295"/>
          </p:nvPr>
        </p:nvPicPr>
        <p:blipFill>
          <a:blip r:embed="rId2"/>
          <a:stretch>
            <a:fillRect/>
          </a:stretch>
        </p:blipFill>
        <p:spPr>
          <a:xfrm>
            <a:off x="1676886" y="57010"/>
            <a:ext cx="8584228" cy="6223140"/>
          </a:xfrm>
          <a:prstGeom prst="rect">
            <a:avLst/>
          </a:prstGeom>
        </p:spPr>
      </p:pic>
    </p:spTree>
    <p:extLst>
      <p:ext uri="{BB962C8B-B14F-4D97-AF65-F5344CB8AC3E}">
        <p14:creationId xmlns:p14="http://schemas.microsoft.com/office/powerpoint/2010/main" val="1942880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22B2D5-8831-4E08-B0BF-66C115812051}"/>
              </a:ext>
            </a:extLst>
          </p:cNvPr>
          <p:cNvSpPr>
            <a:spLocks noGrp="1"/>
          </p:cNvSpPr>
          <p:nvPr>
            <p:ph type="title"/>
          </p:nvPr>
        </p:nvSpPr>
        <p:spPr>
          <a:xfrm>
            <a:off x="492370" y="605896"/>
            <a:ext cx="3084844" cy="5646208"/>
          </a:xfrm>
        </p:spPr>
        <p:txBody>
          <a:bodyPr anchor="ctr">
            <a:normAutofit/>
          </a:bodyPr>
          <a:lstStyle/>
          <a:p>
            <a:r>
              <a:rPr lang="en-IN" sz="3600">
                <a:solidFill>
                  <a:srgbClr val="FFFFFF"/>
                </a:solidFill>
              </a:rPr>
              <a:t>Technology Stack</a:t>
            </a:r>
          </a:p>
        </p:txBody>
      </p:sp>
      <p:sp>
        <p:nvSpPr>
          <p:cNvPr id="3" name="Content Placeholder 2">
            <a:extLst>
              <a:ext uri="{FF2B5EF4-FFF2-40B4-BE49-F238E27FC236}">
                <a16:creationId xmlns:a16="http://schemas.microsoft.com/office/drawing/2014/main" id="{9C691C2A-43B4-4043-9054-FAF6C47D78C0}"/>
              </a:ext>
            </a:extLst>
          </p:cNvPr>
          <p:cNvSpPr>
            <a:spLocks noGrp="1"/>
          </p:cNvSpPr>
          <p:nvPr>
            <p:ph idx="1"/>
          </p:nvPr>
        </p:nvSpPr>
        <p:spPr>
          <a:xfrm>
            <a:off x="4742016" y="605896"/>
            <a:ext cx="6413663" cy="5646208"/>
          </a:xfrm>
        </p:spPr>
        <p:txBody>
          <a:bodyPr anchor="ctr">
            <a:normAutofit/>
          </a:bodyPr>
          <a:lstStyle/>
          <a:p>
            <a:r>
              <a:rPr lang="en-IN" dirty="0"/>
              <a:t>Web API</a:t>
            </a:r>
          </a:p>
          <a:p>
            <a:pPr lvl="1"/>
            <a:r>
              <a:rPr lang="en-IN" dirty="0"/>
              <a:t>https://www.asp.net/web-api</a:t>
            </a:r>
          </a:p>
          <a:p>
            <a:r>
              <a:rPr lang="en-IN" dirty="0"/>
              <a:t>Nancy</a:t>
            </a:r>
          </a:p>
          <a:p>
            <a:pPr lvl="1"/>
            <a:r>
              <a:rPr lang="en-IN" dirty="0"/>
              <a:t>http://nancyfx.org/</a:t>
            </a:r>
          </a:p>
          <a:p>
            <a:r>
              <a:rPr lang="en-IN" dirty="0"/>
              <a:t>OWIN</a:t>
            </a:r>
          </a:p>
          <a:p>
            <a:pPr lvl="1"/>
            <a:r>
              <a:rPr lang="en-IN" dirty="0"/>
              <a:t>http://owin.org</a:t>
            </a:r>
          </a:p>
        </p:txBody>
      </p:sp>
    </p:spTree>
    <p:extLst>
      <p:ext uri="{BB962C8B-B14F-4D97-AF65-F5344CB8AC3E}">
        <p14:creationId xmlns:p14="http://schemas.microsoft.com/office/powerpoint/2010/main" val="458961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3BF9DD-8A45-4EEE-B231-0A14D322E5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56C5A8-AD7E-4CE7-87BE-9EA3B5E178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5FBCAC9-BD8B-4F3B-AD74-EF37D421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9020DCC9-F851-4562-BB20-1AB3C51BFD0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text on a white background&#10;&#10;Description generated with high confidence">
            <a:extLst>
              <a:ext uri="{FF2B5EF4-FFF2-40B4-BE49-F238E27FC236}">
                <a16:creationId xmlns:a16="http://schemas.microsoft.com/office/drawing/2014/main" id="{1846BD85-D5B2-46E0-8C9D-28BCC3198A66}"/>
              </a:ext>
            </a:extLst>
          </p:cNvPr>
          <p:cNvPicPr>
            <a:picLocks noChangeAspect="1"/>
          </p:cNvPicPr>
          <p:nvPr/>
        </p:nvPicPr>
        <p:blipFill>
          <a:blip r:embed="rId2"/>
          <a:stretch>
            <a:fillRect/>
          </a:stretch>
        </p:blipFill>
        <p:spPr>
          <a:xfrm>
            <a:off x="993834" y="640081"/>
            <a:ext cx="3281644" cy="5314406"/>
          </a:xfrm>
          <a:prstGeom prst="rect">
            <a:avLst/>
          </a:prstGeom>
        </p:spPr>
      </p:pic>
      <p:sp>
        <p:nvSpPr>
          <p:cNvPr id="2" name="Content Placeholder 1">
            <a:extLst>
              <a:ext uri="{FF2B5EF4-FFF2-40B4-BE49-F238E27FC236}">
                <a16:creationId xmlns:a16="http://schemas.microsoft.com/office/drawing/2014/main" id="{B064579B-E35B-4F74-862B-36CAF50724D4}"/>
              </a:ext>
            </a:extLst>
          </p:cNvPr>
          <p:cNvSpPr>
            <a:spLocks noGrp="1"/>
          </p:cNvSpPr>
          <p:nvPr>
            <p:ph idx="1"/>
          </p:nvPr>
        </p:nvSpPr>
        <p:spPr>
          <a:xfrm>
            <a:off x="4974769" y="2198914"/>
            <a:ext cx="6574973" cy="3670180"/>
          </a:xfrm>
        </p:spPr>
        <p:txBody>
          <a:bodyPr>
            <a:normAutofit/>
          </a:bodyPr>
          <a:lstStyle/>
          <a:p>
            <a:r>
              <a:rPr lang="en-IN" dirty="0"/>
              <a:t>The Open Web Interface for .NET</a:t>
            </a:r>
          </a:p>
          <a:p>
            <a:r>
              <a:rPr lang="en-IN" dirty="0"/>
              <a:t>OWIN decouples the web server and the web application from each other</a:t>
            </a:r>
          </a:p>
        </p:txBody>
      </p:sp>
      <p:sp>
        <p:nvSpPr>
          <p:cNvPr id="3" name="Title 2">
            <a:extLst>
              <a:ext uri="{FF2B5EF4-FFF2-40B4-BE49-F238E27FC236}">
                <a16:creationId xmlns:a16="http://schemas.microsoft.com/office/drawing/2014/main" id="{A4A15C1B-8A71-4EC4-A3F0-C1A52EA646CB}"/>
              </a:ext>
            </a:extLst>
          </p:cNvPr>
          <p:cNvSpPr>
            <a:spLocks noGrp="1"/>
          </p:cNvSpPr>
          <p:nvPr>
            <p:ph type="title"/>
          </p:nvPr>
        </p:nvSpPr>
        <p:spPr>
          <a:xfrm>
            <a:off x="4974771" y="634946"/>
            <a:ext cx="6574972" cy="1450757"/>
          </a:xfrm>
        </p:spPr>
        <p:txBody>
          <a:bodyPr>
            <a:normAutofit/>
          </a:bodyPr>
          <a:lstStyle/>
          <a:p>
            <a:r>
              <a:rPr lang="en-IN" dirty="0"/>
              <a:t>OWIN</a:t>
            </a:r>
          </a:p>
        </p:txBody>
      </p:sp>
    </p:spTree>
    <p:extLst>
      <p:ext uri="{BB962C8B-B14F-4D97-AF65-F5344CB8AC3E}">
        <p14:creationId xmlns:p14="http://schemas.microsoft.com/office/powerpoint/2010/main" val="3891852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08A06-5B76-445F-A93E-46CCC7C4B74E}"/>
              </a:ext>
            </a:extLst>
          </p:cNvPr>
          <p:cNvSpPr>
            <a:spLocks noGrp="1"/>
          </p:cNvSpPr>
          <p:nvPr>
            <p:ph idx="1"/>
          </p:nvPr>
        </p:nvSpPr>
        <p:spPr/>
        <p:txBody>
          <a:bodyPr/>
          <a:lstStyle/>
          <a:p>
            <a:r>
              <a:rPr lang="en-IN" dirty="0"/>
              <a:t>An IDE – Visual Studio 2019</a:t>
            </a:r>
          </a:p>
          <a:p>
            <a:r>
              <a:rPr lang="en-IN" dirty="0"/>
              <a:t>Tool for making HTTP requests – Postman</a:t>
            </a:r>
          </a:p>
          <a:p>
            <a:r>
              <a:rPr lang="en-IN" dirty="0"/>
              <a:t>Database – SQL Server Express</a:t>
            </a:r>
          </a:p>
          <a:p>
            <a:r>
              <a:rPr lang="en-IN" dirty="0"/>
              <a:t>We can run </a:t>
            </a:r>
            <a:r>
              <a:rPr lang="en-IN" dirty="0" err="1"/>
              <a:t>.Net</a:t>
            </a:r>
            <a:r>
              <a:rPr lang="en-IN" dirty="0"/>
              <a:t> Core Apps from Command Prompt to do so, you need </a:t>
            </a:r>
            <a:r>
              <a:rPr lang="en-IN" dirty="0" err="1"/>
              <a:t>.Net</a:t>
            </a:r>
            <a:r>
              <a:rPr lang="en-IN" dirty="0"/>
              <a:t> Core Installer - </a:t>
            </a:r>
            <a:r>
              <a:rPr lang="en-IN" dirty="0">
                <a:hlinkClick r:id="rId2"/>
              </a:rPr>
              <a:t>https://www.microsoft.com/net</a:t>
            </a:r>
            <a:r>
              <a:rPr lang="en-IN" dirty="0"/>
              <a:t> </a:t>
            </a:r>
          </a:p>
        </p:txBody>
      </p:sp>
      <p:sp>
        <p:nvSpPr>
          <p:cNvPr id="3" name="Title 2">
            <a:extLst>
              <a:ext uri="{FF2B5EF4-FFF2-40B4-BE49-F238E27FC236}">
                <a16:creationId xmlns:a16="http://schemas.microsoft.com/office/drawing/2014/main" id="{1E438241-2108-4D83-A27E-FEFF4E3EE827}"/>
              </a:ext>
            </a:extLst>
          </p:cNvPr>
          <p:cNvSpPr>
            <a:spLocks noGrp="1"/>
          </p:cNvSpPr>
          <p:nvPr>
            <p:ph type="title"/>
          </p:nvPr>
        </p:nvSpPr>
        <p:spPr/>
        <p:txBody>
          <a:bodyPr/>
          <a:lstStyle/>
          <a:p>
            <a:r>
              <a:rPr lang="en-IN" dirty="0"/>
              <a:t>Development Environment Setup</a:t>
            </a:r>
          </a:p>
        </p:txBody>
      </p:sp>
    </p:spTree>
    <p:extLst>
      <p:ext uri="{BB962C8B-B14F-4D97-AF65-F5344CB8AC3E}">
        <p14:creationId xmlns:p14="http://schemas.microsoft.com/office/powerpoint/2010/main" val="72934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E1A789-004D-4BBE-98D3-B725A9753320}"/>
              </a:ext>
            </a:extLst>
          </p:cNvPr>
          <p:cNvSpPr>
            <a:spLocks noGrp="1"/>
          </p:cNvSpPr>
          <p:nvPr>
            <p:ph idx="1"/>
          </p:nvPr>
        </p:nvSpPr>
        <p:spPr/>
        <p:txBody>
          <a:bodyPr/>
          <a:lstStyle/>
          <a:p>
            <a:pPr marL="0" indent="0">
              <a:buNone/>
            </a:pPr>
            <a:r>
              <a:rPr lang="en-US" dirty="0"/>
              <a:t>There are three types of microservice collaboration:</a:t>
            </a:r>
          </a:p>
          <a:p>
            <a:pPr marL="358775" indent="-358775">
              <a:buFont typeface="Arial" panose="020B0604020202020204" pitchFamily="34" charset="0"/>
              <a:buChar char="•"/>
            </a:pPr>
            <a:r>
              <a:rPr lang="en-US" sz="2600" dirty="0"/>
              <a:t>Command-based collaboration, where one microservice uses an HTTP POST or PUT to make another microservice perform an action.</a:t>
            </a:r>
          </a:p>
          <a:p>
            <a:pPr marL="358775" indent="-358775">
              <a:buFont typeface="Arial" panose="020B0604020202020204" pitchFamily="34" charset="0"/>
              <a:buChar char="•"/>
            </a:pPr>
            <a:r>
              <a:rPr lang="en-US" dirty="0"/>
              <a:t>Query-based collaboration, where one microservice uses an HTTP GET to query the state of another microservice</a:t>
            </a:r>
          </a:p>
          <a:p>
            <a:pPr marL="358775" indent="-358775">
              <a:buFont typeface="Arial" panose="020B0604020202020204" pitchFamily="34" charset="0"/>
              <a:buChar char="•"/>
            </a:pPr>
            <a:r>
              <a:rPr lang="en-US" dirty="0"/>
              <a:t>Event-based collaboration, where one microservice exposes an event feed that other microservices can subscribe to by polling the feed for new events</a:t>
            </a:r>
            <a:endParaRPr lang="en-IN" dirty="0"/>
          </a:p>
        </p:txBody>
      </p:sp>
      <p:sp>
        <p:nvSpPr>
          <p:cNvPr id="3" name="Title 2">
            <a:extLst>
              <a:ext uri="{FF2B5EF4-FFF2-40B4-BE49-F238E27FC236}">
                <a16:creationId xmlns:a16="http://schemas.microsoft.com/office/drawing/2014/main" id="{F638956C-FCFC-4046-AA2E-109C4E496306}"/>
              </a:ext>
            </a:extLst>
          </p:cNvPr>
          <p:cNvSpPr>
            <a:spLocks noGrp="1"/>
          </p:cNvSpPr>
          <p:nvPr>
            <p:ph type="title"/>
          </p:nvPr>
        </p:nvSpPr>
        <p:spPr/>
        <p:txBody>
          <a:bodyPr/>
          <a:lstStyle/>
          <a:p>
            <a:r>
              <a:rPr lang="en-US" dirty="0"/>
              <a:t>Microservice Collaboration</a:t>
            </a:r>
            <a:endParaRPr lang="en-IN" dirty="0"/>
          </a:p>
        </p:txBody>
      </p:sp>
    </p:spTree>
    <p:extLst>
      <p:ext uri="{BB962C8B-B14F-4D97-AF65-F5344CB8AC3E}">
        <p14:creationId xmlns:p14="http://schemas.microsoft.com/office/powerpoint/2010/main" val="382995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15B19B-E7BB-4060-B12F-3CDA8EF16A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9F09C252-16FE-4557-AD6D-BB5CA773496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356A7B-1E9E-46D3-AAAC-30998BF2CBE0}"/>
              </a:ext>
            </a:extLst>
          </p:cNvPr>
          <p:cNvSpPr>
            <a:spLocks noGrp="1"/>
          </p:cNvSpPr>
          <p:nvPr>
            <p:ph type="title"/>
          </p:nvPr>
        </p:nvSpPr>
        <p:spPr>
          <a:xfrm>
            <a:off x="949047" y="643466"/>
            <a:ext cx="2771273" cy="5225627"/>
          </a:xfrm>
        </p:spPr>
        <p:txBody>
          <a:bodyPr anchor="ctr">
            <a:normAutofit/>
          </a:bodyPr>
          <a:lstStyle/>
          <a:p>
            <a:r>
              <a:rPr lang="en-IN" sz="3600" b="1" i="1"/>
              <a:t>What is a microservice?</a:t>
            </a:r>
            <a:endParaRPr lang="en-IN" sz="3600"/>
          </a:p>
        </p:txBody>
      </p:sp>
      <p:sp>
        <p:nvSpPr>
          <p:cNvPr id="3" name="Content Placeholder 2">
            <a:extLst>
              <a:ext uri="{FF2B5EF4-FFF2-40B4-BE49-F238E27FC236}">
                <a16:creationId xmlns:a16="http://schemas.microsoft.com/office/drawing/2014/main" id="{9D3F9FF5-4D6E-482D-981E-58B4B7EC7809}"/>
              </a:ext>
            </a:extLst>
          </p:cNvPr>
          <p:cNvSpPr>
            <a:spLocks noGrp="1"/>
          </p:cNvSpPr>
          <p:nvPr>
            <p:ph idx="1"/>
          </p:nvPr>
        </p:nvSpPr>
        <p:spPr>
          <a:xfrm>
            <a:off x="4351019" y="643466"/>
            <a:ext cx="6895973" cy="5225628"/>
          </a:xfrm>
        </p:spPr>
        <p:txBody>
          <a:bodyPr anchor="ctr">
            <a:normAutofit/>
          </a:bodyPr>
          <a:lstStyle/>
          <a:p>
            <a:pPr algn="just"/>
            <a:r>
              <a:rPr lang="en-IN" sz="2400" dirty="0"/>
              <a:t>A microservice is a service with one, and only one, very narrowly focused capability that a remote API exposes to the rest of the system.</a:t>
            </a:r>
          </a:p>
        </p:txBody>
      </p:sp>
    </p:spTree>
    <p:extLst>
      <p:ext uri="{BB962C8B-B14F-4D97-AF65-F5344CB8AC3E}">
        <p14:creationId xmlns:p14="http://schemas.microsoft.com/office/powerpoint/2010/main" val="14554462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69F4998-7361-4292-B1D4-2B4B54BAC0C3}"/>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How to maintain State of your Service?</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5061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86621D-03F4-425C-843D-9BE72836ADAC}"/>
              </a:ext>
            </a:extLst>
          </p:cNvPr>
          <p:cNvPicPr>
            <a:picLocks noGrp="1" noChangeAspect="1"/>
          </p:cNvPicPr>
          <p:nvPr>
            <p:ph idx="1"/>
          </p:nvPr>
        </p:nvPicPr>
        <p:blipFill>
          <a:blip r:embed="rId2"/>
          <a:stretch>
            <a:fillRect/>
          </a:stretch>
        </p:blipFill>
        <p:spPr>
          <a:xfrm>
            <a:off x="2031250" y="905933"/>
            <a:ext cx="8161504" cy="5039728"/>
          </a:xfrm>
          <a:prstGeom prst="rect">
            <a:avLst/>
          </a:prstGeom>
        </p:spPr>
      </p:pic>
    </p:spTree>
    <p:extLst>
      <p:ext uri="{BB962C8B-B14F-4D97-AF65-F5344CB8AC3E}">
        <p14:creationId xmlns:p14="http://schemas.microsoft.com/office/powerpoint/2010/main" val="312191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ird, flower, tree&#10;&#10;Description automatically generated">
            <a:extLst>
              <a:ext uri="{FF2B5EF4-FFF2-40B4-BE49-F238E27FC236}">
                <a16:creationId xmlns:a16="http://schemas.microsoft.com/office/drawing/2014/main" id="{8CB58277-9844-42B7-9784-CE49FF03A19E}"/>
              </a:ext>
            </a:extLst>
          </p:cNvPr>
          <p:cNvPicPr>
            <a:picLocks noGrp="1" noChangeAspect="1"/>
          </p:cNvPicPr>
          <p:nvPr>
            <p:ph idx="1"/>
          </p:nvPr>
        </p:nvPicPr>
        <p:blipFill>
          <a:blip r:embed="rId2"/>
          <a:stretch>
            <a:fillRect/>
          </a:stretch>
        </p:blipFill>
        <p:spPr>
          <a:xfrm>
            <a:off x="1822871" y="905933"/>
            <a:ext cx="8578262" cy="5039728"/>
          </a:xfrm>
          <a:prstGeom prst="rect">
            <a:avLst/>
          </a:prstGeom>
        </p:spPr>
      </p:pic>
    </p:spTree>
    <p:extLst>
      <p:ext uri="{BB962C8B-B14F-4D97-AF65-F5344CB8AC3E}">
        <p14:creationId xmlns:p14="http://schemas.microsoft.com/office/powerpoint/2010/main" val="360651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4" name="Content Placeholder 3">
            <a:extLst>
              <a:ext uri="{FF2B5EF4-FFF2-40B4-BE49-F238E27FC236}">
                <a16:creationId xmlns:a16="http://schemas.microsoft.com/office/drawing/2014/main" id="{C66D3F10-F94E-4CC3-8DBD-A4AE6BA847FA}"/>
              </a:ext>
            </a:extLst>
          </p:cNvPr>
          <p:cNvPicPr>
            <a:picLocks noGrp="1" noChangeAspect="1"/>
          </p:cNvPicPr>
          <p:nvPr>
            <p:ph idx="1"/>
          </p:nvPr>
        </p:nvPicPr>
        <p:blipFill>
          <a:blip r:embed="rId2"/>
          <a:stretch>
            <a:fillRect/>
          </a:stretch>
        </p:blipFill>
        <p:spPr>
          <a:xfrm>
            <a:off x="635457" y="640080"/>
            <a:ext cx="9005106" cy="4007274"/>
          </a:xfrm>
          <a:prstGeom prst="rect">
            <a:avLst/>
          </a:prstGeom>
        </p:spPr>
      </p:pic>
      <p:cxnSp>
        <p:nvCxnSpPr>
          <p:cNvPr id="25"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8567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6" name="Content Placeholder 5">
            <a:extLst>
              <a:ext uri="{FF2B5EF4-FFF2-40B4-BE49-F238E27FC236}">
                <a16:creationId xmlns:a16="http://schemas.microsoft.com/office/drawing/2014/main" id="{059BB062-FEA2-497F-93ED-3994AEA38C40}"/>
              </a:ext>
            </a:extLst>
          </p:cNvPr>
          <p:cNvPicPr>
            <a:picLocks noGrp="1" noChangeAspect="1"/>
          </p:cNvPicPr>
          <p:nvPr>
            <p:ph idx="1"/>
          </p:nvPr>
        </p:nvPicPr>
        <p:blipFill>
          <a:blip r:embed="rId2"/>
          <a:stretch>
            <a:fillRect/>
          </a:stretch>
        </p:blipFill>
        <p:spPr>
          <a:xfrm>
            <a:off x="635457" y="640079"/>
            <a:ext cx="9404776" cy="4058473"/>
          </a:xfrm>
          <a:prstGeom prst="rect">
            <a:avLst/>
          </a:prstGeom>
        </p:spPr>
      </p:pic>
      <p:cxnSp>
        <p:nvCxnSpPr>
          <p:cNvPr id="19" name="Straight Connector 1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0992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5" name="Content Placeholder 4">
            <a:extLst>
              <a:ext uri="{FF2B5EF4-FFF2-40B4-BE49-F238E27FC236}">
                <a16:creationId xmlns:a16="http://schemas.microsoft.com/office/drawing/2014/main" id="{71E18E68-4B65-4338-93EB-180CB57BDBBB}"/>
              </a:ext>
            </a:extLst>
          </p:cNvPr>
          <p:cNvPicPr>
            <a:picLocks noGrp="1" noChangeAspect="1"/>
          </p:cNvPicPr>
          <p:nvPr>
            <p:ph idx="1"/>
          </p:nvPr>
        </p:nvPicPr>
        <p:blipFill>
          <a:blip r:embed="rId2"/>
          <a:stretch>
            <a:fillRect/>
          </a:stretch>
        </p:blipFill>
        <p:spPr>
          <a:xfrm>
            <a:off x="635457" y="640079"/>
            <a:ext cx="9204940" cy="3907673"/>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326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9" name="Content Placeholder 8">
            <a:extLst>
              <a:ext uri="{FF2B5EF4-FFF2-40B4-BE49-F238E27FC236}">
                <a16:creationId xmlns:a16="http://schemas.microsoft.com/office/drawing/2014/main" id="{E60374E6-66C4-43D8-AEB7-150F1B5BD422}"/>
              </a:ext>
            </a:extLst>
          </p:cNvPr>
          <p:cNvPicPr>
            <a:picLocks noGrp="1" noChangeAspect="1"/>
          </p:cNvPicPr>
          <p:nvPr>
            <p:ph idx="1"/>
          </p:nvPr>
        </p:nvPicPr>
        <p:blipFill>
          <a:blip r:embed="rId2"/>
          <a:stretch>
            <a:fillRect/>
          </a:stretch>
        </p:blipFill>
        <p:spPr>
          <a:xfrm>
            <a:off x="635457" y="640080"/>
            <a:ext cx="7029727" cy="3602736"/>
          </a:xfrm>
          <a:prstGeom prst="rect">
            <a:avLst/>
          </a:prstGeom>
        </p:spPr>
      </p:pic>
      <p:cxnSp>
        <p:nvCxnSpPr>
          <p:cNvPr id="36" name="Straight Connector 3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313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5" name="Content Placeholder 4">
            <a:extLst>
              <a:ext uri="{FF2B5EF4-FFF2-40B4-BE49-F238E27FC236}">
                <a16:creationId xmlns:a16="http://schemas.microsoft.com/office/drawing/2014/main" id="{C80CCF87-E1F3-4764-965D-BFCD3836D8CB}"/>
              </a:ext>
            </a:extLst>
          </p:cNvPr>
          <p:cNvPicPr>
            <a:picLocks noGrp="1" noChangeAspect="1"/>
          </p:cNvPicPr>
          <p:nvPr>
            <p:ph idx="1"/>
          </p:nvPr>
        </p:nvPicPr>
        <p:blipFill>
          <a:blip r:embed="rId2"/>
          <a:stretch>
            <a:fillRect/>
          </a:stretch>
        </p:blipFill>
        <p:spPr>
          <a:xfrm>
            <a:off x="635457" y="640080"/>
            <a:ext cx="6520788"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7799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86FAF0B-FAB1-4B08-A860-36A30AA73ED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dirty="0">
                <a:solidFill>
                  <a:schemeClr val="tx1">
                    <a:lumMod val="85000"/>
                    <a:lumOff val="15000"/>
                  </a:schemeClr>
                </a:solidFill>
              </a:rPr>
              <a:t>CQRS – Problem Discussion</a:t>
            </a:r>
            <a:br>
              <a:rPr lang="en-US" sz="3300" dirty="0">
                <a:solidFill>
                  <a:schemeClr val="tx1">
                    <a:lumMod val="85000"/>
                    <a:lumOff val="15000"/>
                  </a:schemeClr>
                </a:solidFill>
              </a:rPr>
            </a:br>
            <a:r>
              <a:rPr lang="en-US" sz="3300" dirty="0">
                <a:solidFill>
                  <a:schemeClr val="tx1">
                    <a:lumMod val="85000"/>
                    <a:lumOff val="15000"/>
                  </a:schemeClr>
                </a:solidFill>
              </a:rPr>
              <a:t>Command Query Responsibility Segregation</a:t>
            </a:r>
          </a:p>
        </p:txBody>
      </p:sp>
      <p:pic>
        <p:nvPicPr>
          <p:cNvPr id="6" name="Content Placeholder 5">
            <a:extLst>
              <a:ext uri="{FF2B5EF4-FFF2-40B4-BE49-F238E27FC236}">
                <a16:creationId xmlns:a16="http://schemas.microsoft.com/office/drawing/2014/main" id="{AE3FF439-E3CD-4371-9070-8742FA129EF9}"/>
              </a:ext>
            </a:extLst>
          </p:cNvPr>
          <p:cNvPicPr>
            <a:picLocks noGrp="1" noChangeAspect="1"/>
          </p:cNvPicPr>
          <p:nvPr>
            <p:ph idx="1"/>
          </p:nvPr>
        </p:nvPicPr>
        <p:blipFill>
          <a:blip r:embed="rId2"/>
          <a:stretch>
            <a:fillRect/>
          </a:stretch>
        </p:blipFill>
        <p:spPr>
          <a:xfrm>
            <a:off x="635457" y="640080"/>
            <a:ext cx="6320590" cy="3602736"/>
          </a:xfrm>
          <a:prstGeom prst="rect">
            <a:avLst/>
          </a:prstGeom>
        </p:spPr>
      </p:pic>
      <p:cxnSp>
        <p:nvCxnSpPr>
          <p:cNvPr id="19" name="Straight Connector 1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5414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8F60294-15B0-4A71-88A0-0793A0721EB4}"/>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Saga Pattern</a:t>
            </a:r>
          </a:p>
        </p:txBody>
      </p:sp>
      <p:sp>
        <p:nvSpPr>
          <p:cNvPr id="2" name="Content Placeholder 1">
            <a:extLst>
              <a:ext uri="{FF2B5EF4-FFF2-40B4-BE49-F238E27FC236}">
                <a16:creationId xmlns:a16="http://schemas.microsoft.com/office/drawing/2014/main" id="{91D96414-030C-479B-AE9A-E70C92599F3D}"/>
              </a:ext>
            </a:extLst>
          </p:cNvPr>
          <p:cNvSpPr>
            <a:spLocks noGrp="1"/>
          </p:cNvSpPr>
          <p:nvPr>
            <p:ph idx="1"/>
          </p:nvPr>
        </p:nvSpPr>
        <p:spPr>
          <a:xfrm>
            <a:off x="7870995" y="643467"/>
            <a:ext cx="3341488" cy="5054008"/>
          </a:xfrm>
        </p:spPr>
        <p:txBody>
          <a:bodyPr vert="horz" lIns="91440" tIns="45720" rIns="91440" bIns="45720" rtlCol="0" anchor="ctr">
            <a:normAutofit/>
          </a:bodyPr>
          <a:lstStyle/>
          <a:p>
            <a:pPr marL="0" indent="0">
              <a:buNone/>
            </a:pPr>
            <a:r>
              <a:rPr lang="en-US" sz="2400" cap="all" spc="200" dirty="0">
                <a:solidFill>
                  <a:schemeClr val="tx2"/>
                </a:solidFill>
                <a:latin typeface="+mj-lt"/>
              </a:rPr>
              <a:t>How to implement business transactions using Microservices</a:t>
            </a:r>
          </a:p>
        </p:txBody>
      </p:sp>
      <p:cxnSp>
        <p:nvCxnSpPr>
          <p:cNvPr id="16"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738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4ED-74CB-47C2-82C4-7A0639804D65}"/>
              </a:ext>
            </a:extLst>
          </p:cNvPr>
          <p:cNvSpPr>
            <a:spLocks noGrp="1"/>
          </p:cNvSpPr>
          <p:nvPr>
            <p:ph type="title"/>
          </p:nvPr>
        </p:nvSpPr>
        <p:spPr>
          <a:xfrm>
            <a:off x="454250" y="286603"/>
            <a:ext cx="11344460" cy="1450757"/>
          </a:xfrm>
        </p:spPr>
        <p:txBody>
          <a:bodyPr/>
          <a:lstStyle/>
          <a:p>
            <a:r>
              <a:rPr lang="en-IN" dirty="0"/>
              <a:t>What is capability?</a:t>
            </a:r>
          </a:p>
        </p:txBody>
      </p:sp>
      <p:sp>
        <p:nvSpPr>
          <p:cNvPr id="3" name="Content Placeholder 2">
            <a:extLst>
              <a:ext uri="{FF2B5EF4-FFF2-40B4-BE49-F238E27FC236}">
                <a16:creationId xmlns:a16="http://schemas.microsoft.com/office/drawing/2014/main" id="{426B3544-EC81-492D-86BC-622880D5F483}"/>
              </a:ext>
            </a:extLst>
          </p:cNvPr>
          <p:cNvSpPr>
            <a:spLocks noGrp="1"/>
          </p:cNvSpPr>
          <p:nvPr>
            <p:ph idx="1"/>
          </p:nvPr>
        </p:nvSpPr>
        <p:spPr/>
        <p:txBody>
          <a:bodyPr>
            <a:normAutofit fontScale="92500" lnSpcReduction="10000"/>
          </a:bodyPr>
          <a:lstStyle/>
          <a:p>
            <a:endParaRPr lang="en-IN" dirty="0"/>
          </a:p>
          <a:p>
            <a:endParaRPr lang="en-IN" dirty="0"/>
          </a:p>
          <a:p>
            <a:endParaRPr lang="en-IN" dirty="0"/>
          </a:p>
          <a:p>
            <a:pPr marL="360363" indent="-360363">
              <a:buFont typeface="Arial" panose="020B0604020202020204" pitchFamily="34" charset="0"/>
              <a:buChar char="•"/>
            </a:pPr>
            <a:r>
              <a:rPr lang="en-IN" sz="2800" dirty="0"/>
              <a:t>Each little capability in the system is implemented as an individual microservice. </a:t>
            </a:r>
          </a:p>
          <a:p>
            <a:pPr marL="360363" indent="-360363">
              <a:buFont typeface="Arial" panose="020B0604020202020204" pitchFamily="34" charset="0"/>
              <a:buChar char="•"/>
            </a:pPr>
            <a:r>
              <a:rPr lang="en-IN" sz="2800" dirty="0"/>
              <a:t>Every microservice in a system</a:t>
            </a:r>
          </a:p>
          <a:p>
            <a:pPr marL="719138" lvl="1" indent="-360363">
              <a:buFont typeface="Arial" panose="020B0604020202020204" pitchFamily="34" charset="0"/>
              <a:buChar char="•"/>
            </a:pPr>
            <a:r>
              <a:rPr lang="en-IN" sz="2400" dirty="0"/>
              <a:t>Runs in its own separate process</a:t>
            </a:r>
          </a:p>
          <a:p>
            <a:pPr marL="719138" lvl="1" indent="-360363">
              <a:buFont typeface="Arial" panose="020B0604020202020204" pitchFamily="34" charset="0"/>
              <a:buChar char="•"/>
            </a:pPr>
            <a:r>
              <a:rPr lang="en-IN" sz="2400" dirty="0"/>
              <a:t>Can be deployed on its own, independently of the other microservices</a:t>
            </a:r>
          </a:p>
          <a:p>
            <a:pPr marL="719138" lvl="1" indent="-360363">
              <a:buFont typeface="Arial" panose="020B0604020202020204" pitchFamily="34" charset="0"/>
              <a:buChar char="•"/>
            </a:pPr>
            <a:r>
              <a:rPr lang="en-IN" sz="2400" dirty="0"/>
              <a:t>Has its own dedicated data store</a:t>
            </a:r>
          </a:p>
          <a:p>
            <a:pPr marL="719138" lvl="1" indent="-360363">
              <a:buFont typeface="Arial" panose="020B0604020202020204" pitchFamily="34" charset="0"/>
              <a:buChar char="•"/>
            </a:pPr>
            <a:r>
              <a:rPr lang="en-IN" sz="2400" dirty="0"/>
              <a:t>Collaborates with other microservices to complete its own action</a:t>
            </a:r>
          </a:p>
        </p:txBody>
      </p:sp>
      <p:pic>
        <p:nvPicPr>
          <p:cNvPr id="4" name="Picture 3">
            <a:extLst>
              <a:ext uri="{FF2B5EF4-FFF2-40B4-BE49-F238E27FC236}">
                <a16:creationId xmlns:a16="http://schemas.microsoft.com/office/drawing/2014/main" id="{406CE6B9-B2EA-4DF8-9E67-DF91530ABD66}"/>
              </a:ext>
            </a:extLst>
          </p:cNvPr>
          <p:cNvPicPr>
            <a:picLocks noChangeAspect="1"/>
          </p:cNvPicPr>
          <p:nvPr/>
        </p:nvPicPr>
        <p:blipFill>
          <a:blip r:embed="rId2"/>
          <a:stretch>
            <a:fillRect/>
          </a:stretch>
        </p:blipFill>
        <p:spPr>
          <a:xfrm>
            <a:off x="791311" y="1910628"/>
            <a:ext cx="10670337" cy="1210132"/>
          </a:xfrm>
          <a:prstGeom prst="rect">
            <a:avLst/>
          </a:prstGeom>
        </p:spPr>
      </p:pic>
    </p:spTree>
    <p:extLst>
      <p:ext uri="{BB962C8B-B14F-4D97-AF65-F5344CB8AC3E}">
        <p14:creationId xmlns:p14="http://schemas.microsoft.com/office/powerpoint/2010/main" val="1267801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2580ED-931E-438B-91AA-400306DF25B1}"/>
              </a:ext>
            </a:extLst>
          </p:cNvPr>
          <p:cNvSpPr>
            <a:spLocks noGrp="1"/>
          </p:cNvSpPr>
          <p:nvPr>
            <p:ph idx="1"/>
          </p:nvPr>
        </p:nvSpPr>
        <p:spPr/>
        <p:txBody>
          <a:bodyPr/>
          <a:lstStyle/>
          <a:p>
            <a:r>
              <a:rPr lang="en-US" dirty="0"/>
              <a:t>Transactions are an essential part of applications.</a:t>
            </a:r>
          </a:p>
          <a:p>
            <a:r>
              <a:rPr lang="en-US" dirty="0"/>
              <a:t>Without them, it would be impossible to maintain data consistency.</a:t>
            </a:r>
          </a:p>
          <a:p>
            <a:r>
              <a:rPr lang="en-US" dirty="0"/>
              <a:t>One of the most powerful types of transactions is called a Two-Phase Commit</a:t>
            </a:r>
          </a:p>
          <a:p>
            <a:r>
              <a:rPr lang="en-US" dirty="0"/>
              <a:t>It is useful especially when you have to update multiples entities at the same time</a:t>
            </a:r>
          </a:p>
          <a:p>
            <a:r>
              <a:rPr lang="en-US" dirty="0"/>
              <a:t>But in Microservice Architecture, each service is a system apart with its own database, and you no longer can leverage the simplicity of local two-phase-commits</a:t>
            </a:r>
            <a:endParaRPr lang="en-IN" dirty="0"/>
          </a:p>
        </p:txBody>
      </p:sp>
      <p:sp>
        <p:nvSpPr>
          <p:cNvPr id="3" name="Title 2">
            <a:extLst>
              <a:ext uri="{FF2B5EF4-FFF2-40B4-BE49-F238E27FC236}">
                <a16:creationId xmlns:a16="http://schemas.microsoft.com/office/drawing/2014/main" id="{C15396BD-6C21-459F-9C7C-E87DBB97190A}"/>
              </a:ext>
            </a:extLst>
          </p:cNvPr>
          <p:cNvSpPr>
            <a:spLocks noGrp="1"/>
          </p:cNvSpPr>
          <p:nvPr>
            <p:ph type="title"/>
          </p:nvPr>
        </p:nvSpPr>
        <p:spPr/>
        <p:txBody>
          <a:bodyPr/>
          <a:lstStyle/>
          <a:p>
            <a:r>
              <a:rPr lang="en-IN" dirty="0"/>
              <a:t>Transactions &amp; Microservice Architecture</a:t>
            </a:r>
          </a:p>
        </p:txBody>
      </p:sp>
    </p:spTree>
    <p:extLst>
      <p:ext uri="{BB962C8B-B14F-4D97-AF65-F5344CB8AC3E}">
        <p14:creationId xmlns:p14="http://schemas.microsoft.com/office/powerpoint/2010/main" val="1216819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98DD1A-2252-4829-8B1B-B3D56A0ECE5D}"/>
              </a:ext>
            </a:extLst>
          </p:cNvPr>
          <p:cNvSpPr>
            <a:spLocks noGrp="1"/>
          </p:cNvSpPr>
          <p:nvPr>
            <p:ph idx="1"/>
          </p:nvPr>
        </p:nvSpPr>
        <p:spPr/>
        <p:txBody>
          <a:bodyPr/>
          <a:lstStyle/>
          <a:p>
            <a:r>
              <a:rPr lang="en-US" dirty="0"/>
              <a:t>Consider the following high-level Microservices architecture of an e-commerce system.</a:t>
            </a:r>
          </a:p>
          <a:p>
            <a:endParaRPr lang="en-IN" dirty="0"/>
          </a:p>
        </p:txBody>
      </p:sp>
      <p:sp>
        <p:nvSpPr>
          <p:cNvPr id="3" name="Title 2">
            <a:extLst>
              <a:ext uri="{FF2B5EF4-FFF2-40B4-BE49-F238E27FC236}">
                <a16:creationId xmlns:a16="http://schemas.microsoft.com/office/drawing/2014/main" id="{6CC9982A-2913-4863-A903-1EC89381770D}"/>
              </a:ext>
            </a:extLst>
          </p:cNvPr>
          <p:cNvSpPr>
            <a:spLocks noGrp="1"/>
          </p:cNvSpPr>
          <p:nvPr>
            <p:ph type="title"/>
          </p:nvPr>
        </p:nvSpPr>
        <p:spPr/>
        <p:txBody>
          <a:bodyPr/>
          <a:lstStyle/>
          <a:p>
            <a:r>
              <a:rPr lang="en-IN" dirty="0"/>
              <a:t>Microservices architecture</a:t>
            </a:r>
          </a:p>
        </p:txBody>
      </p:sp>
      <p:pic>
        <p:nvPicPr>
          <p:cNvPr id="4" name="Picture 3">
            <a:extLst>
              <a:ext uri="{FF2B5EF4-FFF2-40B4-BE49-F238E27FC236}">
                <a16:creationId xmlns:a16="http://schemas.microsoft.com/office/drawing/2014/main" id="{4F62BF40-655F-424F-8687-EE666D42A2A1}"/>
              </a:ext>
            </a:extLst>
          </p:cNvPr>
          <p:cNvPicPr>
            <a:picLocks noChangeAspect="1"/>
          </p:cNvPicPr>
          <p:nvPr/>
        </p:nvPicPr>
        <p:blipFill>
          <a:blip r:embed="rId3"/>
          <a:stretch>
            <a:fillRect/>
          </a:stretch>
        </p:blipFill>
        <p:spPr>
          <a:xfrm>
            <a:off x="2848365" y="2707281"/>
            <a:ext cx="6556230" cy="3453906"/>
          </a:xfrm>
          <a:prstGeom prst="rect">
            <a:avLst/>
          </a:prstGeom>
        </p:spPr>
      </p:pic>
    </p:spTree>
    <p:extLst>
      <p:ext uri="{BB962C8B-B14F-4D97-AF65-F5344CB8AC3E}">
        <p14:creationId xmlns:p14="http://schemas.microsoft.com/office/powerpoint/2010/main" val="649463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99A09A-80FB-49C9-BA63-4A8DC3655426}"/>
              </a:ext>
            </a:extLst>
          </p:cNvPr>
          <p:cNvSpPr>
            <a:spLocks noGrp="1"/>
          </p:cNvSpPr>
          <p:nvPr>
            <p:ph idx="1"/>
          </p:nvPr>
        </p:nvSpPr>
        <p:spPr/>
        <p:txBody>
          <a:bodyPr/>
          <a:lstStyle/>
          <a:p>
            <a:pPr algn="just"/>
            <a:r>
              <a:rPr lang="en-US" dirty="0"/>
              <a:t>One of the most well-known patterns for distributed transactions is called Saga.</a:t>
            </a:r>
          </a:p>
          <a:p>
            <a:pPr algn="just"/>
            <a:r>
              <a:rPr lang="en-US" dirty="0"/>
              <a:t>A saga is a sequence of local transactions where each transaction updates data within a single service. </a:t>
            </a:r>
          </a:p>
          <a:p>
            <a:pPr algn="just"/>
            <a:r>
              <a:rPr lang="en-US" dirty="0"/>
              <a:t>The first transaction is initiated by an external request corresponding to the system operation</a:t>
            </a:r>
          </a:p>
          <a:p>
            <a:pPr algn="just"/>
            <a:r>
              <a:rPr lang="en-US" dirty="0"/>
              <a:t>Then each subsequent step is triggered by the completion of the previous one.</a:t>
            </a:r>
            <a:endParaRPr lang="en-IN" dirty="0"/>
          </a:p>
        </p:txBody>
      </p:sp>
      <p:sp>
        <p:nvSpPr>
          <p:cNvPr id="3" name="Title 2">
            <a:extLst>
              <a:ext uri="{FF2B5EF4-FFF2-40B4-BE49-F238E27FC236}">
                <a16:creationId xmlns:a16="http://schemas.microsoft.com/office/drawing/2014/main" id="{DB480339-22ED-487C-A3A0-1FE3D2BAC728}"/>
              </a:ext>
            </a:extLst>
          </p:cNvPr>
          <p:cNvSpPr>
            <a:spLocks noGrp="1"/>
          </p:cNvSpPr>
          <p:nvPr>
            <p:ph type="title"/>
          </p:nvPr>
        </p:nvSpPr>
        <p:spPr/>
        <p:txBody>
          <a:bodyPr/>
          <a:lstStyle/>
          <a:p>
            <a:r>
              <a:rPr lang="en-IN" b="1" dirty="0"/>
              <a:t>The SAGA Pattern</a:t>
            </a:r>
            <a:endParaRPr lang="en-IN" dirty="0"/>
          </a:p>
        </p:txBody>
      </p:sp>
    </p:spTree>
    <p:extLst>
      <p:ext uri="{BB962C8B-B14F-4D97-AF65-F5344CB8AC3E}">
        <p14:creationId xmlns:p14="http://schemas.microsoft.com/office/powerpoint/2010/main" val="197593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F2C80D-44E5-4796-B2B0-7149028FFB76}"/>
              </a:ext>
            </a:extLst>
          </p:cNvPr>
          <p:cNvPicPr>
            <a:picLocks noGrp="1" noChangeAspect="1"/>
          </p:cNvPicPr>
          <p:nvPr>
            <p:ph idx="1"/>
          </p:nvPr>
        </p:nvPicPr>
        <p:blipFill>
          <a:blip r:embed="rId2"/>
          <a:stretch>
            <a:fillRect/>
          </a:stretch>
        </p:blipFill>
        <p:spPr>
          <a:xfrm>
            <a:off x="1745925" y="1781780"/>
            <a:ext cx="8700150" cy="4394962"/>
          </a:xfrm>
          <a:prstGeom prst="rect">
            <a:avLst/>
          </a:prstGeom>
        </p:spPr>
      </p:pic>
      <p:sp>
        <p:nvSpPr>
          <p:cNvPr id="3" name="Title 2">
            <a:extLst>
              <a:ext uri="{FF2B5EF4-FFF2-40B4-BE49-F238E27FC236}">
                <a16:creationId xmlns:a16="http://schemas.microsoft.com/office/drawing/2014/main" id="{3D37EAE7-5468-4660-8008-121E317EE2BF}"/>
              </a:ext>
            </a:extLst>
          </p:cNvPr>
          <p:cNvSpPr>
            <a:spLocks noGrp="1"/>
          </p:cNvSpPr>
          <p:nvPr>
            <p:ph type="title"/>
          </p:nvPr>
        </p:nvSpPr>
        <p:spPr>
          <a:xfrm>
            <a:off x="454250" y="286603"/>
            <a:ext cx="11344460" cy="1450757"/>
          </a:xfrm>
        </p:spPr>
        <p:txBody>
          <a:bodyPr/>
          <a:lstStyle/>
          <a:p>
            <a:r>
              <a:rPr lang="en-US"/>
              <a:t>High-level design a saga implementation</a:t>
            </a:r>
            <a:endParaRPr lang="en-IN" dirty="0"/>
          </a:p>
        </p:txBody>
      </p:sp>
    </p:spTree>
    <p:extLst>
      <p:ext uri="{BB962C8B-B14F-4D97-AF65-F5344CB8AC3E}">
        <p14:creationId xmlns:p14="http://schemas.microsoft.com/office/powerpoint/2010/main" val="2096680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6131AF-B39B-4215-B28F-38DD139106EE}"/>
              </a:ext>
            </a:extLst>
          </p:cNvPr>
          <p:cNvSpPr>
            <a:spLocks noGrp="1"/>
          </p:cNvSpPr>
          <p:nvPr>
            <p:ph idx="1"/>
          </p:nvPr>
        </p:nvSpPr>
        <p:spPr/>
        <p:txBody>
          <a:bodyPr/>
          <a:lstStyle/>
          <a:p>
            <a:pPr algn="just"/>
            <a:r>
              <a:rPr lang="en-IN" dirty="0"/>
              <a:t>The two most popular are ways to implement a saga transaction</a:t>
            </a:r>
          </a:p>
          <a:p>
            <a:pPr algn="just" fontAlgn="base"/>
            <a:endParaRPr lang="en-US" b="1" dirty="0"/>
          </a:p>
          <a:p>
            <a:pPr algn="just" fontAlgn="base"/>
            <a:r>
              <a:rPr lang="en-US" b="1" dirty="0"/>
              <a:t>Events/Choreography:</a:t>
            </a:r>
            <a:r>
              <a:rPr lang="en-US" dirty="0"/>
              <a:t> When there is no central coordination, each service produces and listen to other service’s events and decides if an action should be taken or not.</a:t>
            </a:r>
          </a:p>
          <a:p>
            <a:pPr algn="just" fontAlgn="base"/>
            <a:endParaRPr lang="en-US" dirty="0"/>
          </a:p>
          <a:p>
            <a:pPr algn="just" fontAlgn="base"/>
            <a:r>
              <a:rPr lang="en-US" b="1" dirty="0"/>
              <a:t>Command/Orchestration</a:t>
            </a:r>
            <a:r>
              <a:rPr lang="en-US" dirty="0"/>
              <a:t>: When a coordinator service is responsible for centralizing the saga’s decision making and sequencing business logic</a:t>
            </a:r>
          </a:p>
        </p:txBody>
      </p:sp>
      <p:sp>
        <p:nvSpPr>
          <p:cNvPr id="3" name="Title 2">
            <a:extLst>
              <a:ext uri="{FF2B5EF4-FFF2-40B4-BE49-F238E27FC236}">
                <a16:creationId xmlns:a16="http://schemas.microsoft.com/office/drawing/2014/main" id="{767CF8E8-EDAE-4AFD-ADE4-46173958A786}"/>
              </a:ext>
            </a:extLst>
          </p:cNvPr>
          <p:cNvSpPr>
            <a:spLocks noGrp="1"/>
          </p:cNvSpPr>
          <p:nvPr>
            <p:ph type="title"/>
          </p:nvPr>
        </p:nvSpPr>
        <p:spPr/>
        <p:txBody>
          <a:bodyPr/>
          <a:lstStyle/>
          <a:p>
            <a:r>
              <a:rPr lang="en-IN" dirty="0"/>
              <a:t>Implementing a saga transaction</a:t>
            </a:r>
          </a:p>
        </p:txBody>
      </p:sp>
    </p:spTree>
    <p:extLst>
      <p:ext uri="{BB962C8B-B14F-4D97-AF65-F5344CB8AC3E}">
        <p14:creationId xmlns:p14="http://schemas.microsoft.com/office/powerpoint/2010/main" val="4130793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66AC09C-9273-4C58-A7A5-2419074E31B6}"/>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100" b="1">
                <a:solidFill>
                  <a:schemeClr val="tx1">
                    <a:lumMod val="85000"/>
                    <a:lumOff val="15000"/>
                  </a:schemeClr>
                </a:solidFill>
              </a:rPr>
              <a:t>Events/Choreography</a:t>
            </a:r>
            <a:endParaRPr lang="en-US" sz="310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18DCCB71-5608-41D4-9052-1106E37934F0}"/>
              </a:ext>
            </a:extLst>
          </p:cNvPr>
          <p:cNvPicPr>
            <a:picLocks noGrp="1" noChangeAspect="1"/>
          </p:cNvPicPr>
          <p:nvPr>
            <p:ph idx="1"/>
          </p:nvPr>
        </p:nvPicPr>
        <p:blipFill>
          <a:blip r:embed="rId3"/>
          <a:stretch>
            <a:fillRect/>
          </a:stretch>
        </p:blipFill>
        <p:spPr>
          <a:xfrm>
            <a:off x="514727" y="369396"/>
            <a:ext cx="6485579" cy="5831749"/>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7982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0A66C9-6F0E-43B2-960B-2386AA1743B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100" b="1" dirty="0">
                <a:solidFill>
                  <a:schemeClr val="tx1">
                    <a:lumMod val="85000"/>
                    <a:lumOff val="15000"/>
                  </a:schemeClr>
                </a:solidFill>
              </a:rPr>
              <a:t>Rollbacks in Events/Choreography</a:t>
            </a:r>
            <a:endParaRPr lang="en-US" sz="3100" dirty="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06A74487-EE5C-49A1-A00B-D094ECFCBDA1}"/>
              </a:ext>
            </a:extLst>
          </p:cNvPr>
          <p:cNvPicPr>
            <a:picLocks noGrp="1" noChangeAspect="1"/>
          </p:cNvPicPr>
          <p:nvPr>
            <p:ph idx="1"/>
          </p:nvPr>
        </p:nvPicPr>
        <p:blipFill>
          <a:blip r:embed="rId3"/>
          <a:stretch>
            <a:fillRect/>
          </a:stretch>
        </p:blipFill>
        <p:spPr>
          <a:xfrm>
            <a:off x="351227" y="109009"/>
            <a:ext cx="7194990" cy="610406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1475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6E6F27F-2928-4BFB-BF71-A48F4E97766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2600" b="1" dirty="0">
                <a:solidFill>
                  <a:schemeClr val="tx1">
                    <a:lumMod val="85000"/>
                    <a:lumOff val="15000"/>
                  </a:schemeClr>
                </a:solidFill>
              </a:rPr>
              <a:t>Command/Orchestration</a:t>
            </a:r>
            <a:endParaRPr lang="en-US" sz="2600" dirty="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4D194EEB-B7D9-493E-854D-A6A6E1C4E888}"/>
              </a:ext>
            </a:extLst>
          </p:cNvPr>
          <p:cNvPicPr>
            <a:picLocks noGrp="1" noChangeAspect="1"/>
          </p:cNvPicPr>
          <p:nvPr>
            <p:ph idx="1"/>
          </p:nvPr>
        </p:nvPicPr>
        <p:blipFill>
          <a:blip r:embed="rId3"/>
          <a:stretch>
            <a:fillRect/>
          </a:stretch>
        </p:blipFill>
        <p:spPr>
          <a:xfrm>
            <a:off x="230115" y="339117"/>
            <a:ext cx="7584468" cy="5734679"/>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151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929D31-28C1-4629-B808-538D5907306B}"/>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2600" b="1">
                <a:solidFill>
                  <a:schemeClr val="tx1">
                    <a:lumMod val="85000"/>
                    <a:lumOff val="15000"/>
                  </a:schemeClr>
                </a:solidFill>
              </a:rPr>
              <a:t>Rollbacks in Command/Orchestration</a:t>
            </a:r>
            <a:endParaRPr lang="en-US" sz="260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FE8158FC-4553-4E2A-BD29-826DCB7284B2}"/>
              </a:ext>
            </a:extLst>
          </p:cNvPr>
          <p:cNvPicPr>
            <a:picLocks noGrp="1" noChangeAspect="1"/>
          </p:cNvPicPr>
          <p:nvPr>
            <p:ph idx="1"/>
          </p:nvPr>
        </p:nvPicPr>
        <p:blipFill>
          <a:blip r:embed="rId3"/>
          <a:stretch>
            <a:fillRect/>
          </a:stretch>
        </p:blipFill>
        <p:spPr>
          <a:xfrm>
            <a:off x="278559" y="248287"/>
            <a:ext cx="7604219" cy="58315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5167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394EDA-17C9-4429-96DE-40CA3941C33B}"/>
              </a:ext>
            </a:extLst>
          </p:cNvPr>
          <p:cNvSpPr>
            <a:spLocks noGrp="1"/>
          </p:cNvSpPr>
          <p:nvPr>
            <p:ph type="title"/>
          </p:nvPr>
        </p:nvSpPr>
        <p:spPr>
          <a:xfrm>
            <a:off x="1097280" y="286603"/>
            <a:ext cx="10058400" cy="1450757"/>
          </a:xfrm>
        </p:spPr>
        <p:txBody>
          <a:bodyPr>
            <a:normAutofit/>
          </a:bodyPr>
          <a:lstStyle/>
          <a:p>
            <a:r>
              <a:rPr lang="en-IN" b="1" dirty="0"/>
              <a:t>Saga Pattern Tips</a:t>
            </a:r>
            <a:endParaRPr lang="en-IN" dirty="0"/>
          </a:p>
        </p:txBody>
      </p:sp>
      <p:graphicFrame>
        <p:nvGraphicFramePr>
          <p:cNvPr id="5" name="Content Placeholder 1">
            <a:extLst>
              <a:ext uri="{FF2B5EF4-FFF2-40B4-BE49-F238E27FC236}">
                <a16:creationId xmlns:a16="http://schemas.microsoft.com/office/drawing/2014/main" id="{48BB3D24-5D00-43F2-85BE-A09C03E42FFF}"/>
              </a:ext>
            </a:extLst>
          </p:cNvPr>
          <p:cNvGraphicFramePr>
            <a:graphicFrameLocks noGrp="1"/>
          </p:cNvGraphicFramePr>
          <p:nvPr>
            <p:ph idx="1"/>
            <p:extLst>
              <p:ext uri="{D42A27DB-BD31-4B8C-83A1-F6EECF244321}">
                <p14:modId xmlns:p14="http://schemas.microsoft.com/office/powerpoint/2010/main" val="143595336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580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4ABCFAB0-7809-4447-AF59-D41A2DCC5062}"/>
              </a:ext>
            </a:extLst>
          </p:cNvPr>
          <p:cNvSpPr>
            <a:spLocks noGrp="1"/>
          </p:cNvSpPr>
          <p:nvPr>
            <p:ph idx="1"/>
          </p:nvPr>
        </p:nvSpPr>
        <p:spPr>
          <a:xfrm>
            <a:off x="4742016" y="605896"/>
            <a:ext cx="6897534" cy="5801254"/>
          </a:xfrm>
        </p:spPr>
        <p:txBody>
          <a:bodyPr anchor="ctr">
            <a:normAutofit/>
          </a:bodyPr>
          <a:lstStyle/>
          <a:p>
            <a:pPr algn="just"/>
            <a:r>
              <a:rPr lang="en-IN" dirty="0"/>
              <a:t>It’s important to note that microservices don’t need to be written in the same programming language (C#, Java, Erlang, and so on) </a:t>
            </a:r>
          </a:p>
          <a:p>
            <a:pPr algn="just"/>
            <a:r>
              <a:rPr lang="en-IN" dirty="0"/>
              <a:t>or</a:t>
            </a:r>
          </a:p>
          <a:p>
            <a:pPr algn="just"/>
            <a:r>
              <a:rPr lang="en-IN" dirty="0"/>
              <a:t>for the same platform (IIS, Node, NGINX, and so on) as ones they collaborate with. </a:t>
            </a:r>
          </a:p>
          <a:p>
            <a:pPr algn="just"/>
            <a:r>
              <a:rPr lang="en-IN" dirty="0"/>
              <a:t>They just need to know how to communicate with each other. </a:t>
            </a:r>
          </a:p>
          <a:p>
            <a:pPr marL="361950" indent="-361950" algn="just">
              <a:buFont typeface="Arial" panose="020B0604020202020204" pitchFamily="34" charset="0"/>
              <a:buChar char="•"/>
            </a:pPr>
            <a:r>
              <a:rPr lang="en-IN" dirty="0"/>
              <a:t>Via a service bus </a:t>
            </a:r>
          </a:p>
          <a:p>
            <a:pPr marL="361950" indent="-361950" algn="just">
              <a:buFont typeface="Arial" panose="020B0604020202020204" pitchFamily="34" charset="0"/>
              <a:buChar char="•"/>
            </a:pPr>
            <a:r>
              <a:rPr lang="en-IN" dirty="0"/>
              <a:t>Via binary protocol like Thrift, </a:t>
            </a:r>
          </a:p>
          <a:p>
            <a:pPr marL="361950" indent="-361950" algn="just">
              <a:buFont typeface="Arial" panose="020B0604020202020204" pitchFamily="34" charset="0"/>
              <a:buChar char="•"/>
            </a:pPr>
            <a:r>
              <a:rPr lang="en-IN" dirty="0"/>
              <a:t>Most common scenario is for microservices to communicate over HTTP.</a:t>
            </a:r>
          </a:p>
        </p:txBody>
      </p:sp>
      <p:sp>
        <p:nvSpPr>
          <p:cNvPr id="3" name="Title 2">
            <a:extLst>
              <a:ext uri="{FF2B5EF4-FFF2-40B4-BE49-F238E27FC236}">
                <a16:creationId xmlns:a16="http://schemas.microsoft.com/office/drawing/2014/main" id="{D3841E44-6F87-41EC-8300-06A2D2E10323}"/>
              </a:ext>
            </a:extLst>
          </p:cNvPr>
          <p:cNvSpPr>
            <a:spLocks noGrp="1"/>
          </p:cNvSpPr>
          <p:nvPr>
            <p:ph type="title"/>
          </p:nvPr>
        </p:nvSpPr>
        <p:spPr>
          <a:xfrm>
            <a:off x="492370" y="605896"/>
            <a:ext cx="3084844" cy="5646208"/>
          </a:xfrm>
        </p:spPr>
        <p:txBody>
          <a:bodyPr anchor="ctr">
            <a:normAutofit/>
          </a:bodyPr>
          <a:lstStyle/>
          <a:p>
            <a:r>
              <a:rPr lang="en-IN" sz="3600" dirty="0">
                <a:solidFill>
                  <a:srgbClr val="FFFFFF"/>
                </a:solidFill>
              </a:rPr>
              <a:t>Please Note…</a:t>
            </a:r>
          </a:p>
        </p:txBody>
      </p:sp>
    </p:spTree>
    <p:extLst>
      <p:ext uri="{BB962C8B-B14F-4D97-AF65-F5344CB8AC3E}">
        <p14:creationId xmlns:p14="http://schemas.microsoft.com/office/powerpoint/2010/main" val="3047675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0E718-9773-4D62-B2A0-3E084AF30E1C}"/>
              </a:ext>
            </a:extLst>
          </p:cNvPr>
          <p:cNvSpPr>
            <a:spLocks noGrp="1"/>
          </p:cNvSpPr>
          <p:nvPr>
            <p:ph idx="1"/>
          </p:nvPr>
        </p:nvSpPr>
        <p:spPr/>
        <p:txBody>
          <a:bodyPr>
            <a:normAutofit/>
          </a:bodyPr>
          <a:lstStyle/>
          <a:p>
            <a:r>
              <a:rPr lang="en-US" dirty="0"/>
              <a:t>Some concerns cut across the entire system. These are the things you need every microservice to do, and they’re often related to keeping the system healthy in production:</a:t>
            </a:r>
          </a:p>
          <a:p>
            <a:pPr marL="358775" indent="-358775">
              <a:buFont typeface="Arial" panose="020B0604020202020204" pitchFamily="34" charset="0"/>
              <a:buChar char="•"/>
            </a:pPr>
            <a:r>
              <a:rPr lang="en-US" dirty="0"/>
              <a:t>Monitoring</a:t>
            </a:r>
          </a:p>
          <a:p>
            <a:pPr marL="358775" indent="-358775">
              <a:buFont typeface="Arial" panose="020B0604020202020204" pitchFamily="34" charset="0"/>
              <a:buChar char="•"/>
            </a:pPr>
            <a:r>
              <a:rPr lang="en-US" dirty="0"/>
              <a:t>Logging errors, requests</a:t>
            </a:r>
            <a:r>
              <a:rPr lang="en-US"/>
              <a:t>, performance</a:t>
            </a:r>
            <a:endParaRPr lang="en-US" dirty="0"/>
          </a:p>
          <a:p>
            <a:pPr marL="358775" indent="-358775">
              <a:buFont typeface="Arial" panose="020B0604020202020204" pitchFamily="34" charset="0"/>
              <a:buChar char="•"/>
            </a:pPr>
            <a:r>
              <a:rPr lang="en-US" dirty="0"/>
              <a:t>Security</a:t>
            </a:r>
          </a:p>
          <a:p>
            <a:pPr marL="358775" indent="-358775">
              <a:buFont typeface="Arial" panose="020B0604020202020204" pitchFamily="34" charset="0"/>
              <a:buChar char="•"/>
            </a:pPr>
            <a:r>
              <a:rPr lang="en-US" dirty="0"/>
              <a:t>Policies related to technologies you use in many microservices—for example, handling database connections</a:t>
            </a:r>
            <a:endParaRPr lang="en-IN" dirty="0"/>
          </a:p>
        </p:txBody>
      </p:sp>
      <p:sp>
        <p:nvSpPr>
          <p:cNvPr id="3" name="Title 2">
            <a:extLst>
              <a:ext uri="{FF2B5EF4-FFF2-40B4-BE49-F238E27FC236}">
                <a16:creationId xmlns:a16="http://schemas.microsoft.com/office/drawing/2014/main" id="{6AFD2234-8E56-4703-8502-7334B2D7DC83}"/>
              </a:ext>
            </a:extLst>
          </p:cNvPr>
          <p:cNvSpPr>
            <a:spLocks noGrp="1"/>
          </p:cNvSpPr>
          <p:nvPr>
            <p:ph type="title"/>
          </p:nvPr>
        </p:nvSpPr>
        <p:spPr/>
        <p:txBody>
          <a:bodyPr/>
          <a:lstStyle/>
          <a:p>
            <a:r>
              <a:rPr lang="en-IN" dirty="0"/>
              <a:t>Cross-Cutting Concerns</a:t>
            </a:r>
          </a:p>
        </p:txBody>
      </p:sp>
    </p:spTree>
    <p:extLst>
      <p:ext uri="{BB962C8B-B14F-4D97-AF65-F5344CB8AC3E}">
        <p14:creationId xmlns:p14="http://schemas.microsoft.com/office/powerpoint/2010/main" val="1392843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1546AD-95E8-42E3-8DB3-9E6E9A16254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API Gateway</a:t>
            </a:r>
          </a:p>
        </p:txBody>
      </p:sp>
      <p:pic>
        <p:nvPicPr>
          <p:cNvPr id="4" name="Content Placeholder 3" descr="A screenshot of a cell phone&#10;&#10;Description automatically generated">
            <a:extLst>
              <a:ext uri="{FF2B5EF4-FFF2-40B4-BE49-F238E27FC236}">
                <a16:creationId xmlns:a16="http://schemas.microsoft.com/office/drawing/2014/main" id="{ED9847CE-4FBA-4BCD-B1C5-D899549A2CCC}"/>
              </a:ext>
            </a:extLst>
          </p:cNvPr>
          <p:cNvPicPr>
            <a:picLocks noGrp="1" noChangeAspect="1"/>
          </p:cNvPicPr>
          <p:nvPr>
            <p:ph idx="1"/>
          </p:nvPr>
        </p:nvPicPr>
        <p:blipFill>
          <a:blip r:embed="rId3"/>
          <a:stretch>
            <a:fillRect/>
          </a:stretch>
        </p:blipFill>
        <p:spPr>
          <a:xfrm>
            <a:off x="633999" y="1188537"/>
            <a:ext cx="6912217" cy="3957243"/>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5194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D71042-CF51-41D7-966A-DB40C77AED20}"/>
              </a:ext>
            </a:extLst>
          </p:cNvPr>
          <p:cNvSpPr>
            <a:spLocks noGrp="1"/>
          </p:cNvSpPr>
          <p:nvPr>
            <p:ph idx="1"/>
          </p:nvPr>
        </p:nvSpPr>
        <p:spPr/>
        <p:txBody>
          <a:bodyPr>
            <a:normAutofit/>
          </a:bodyPr>
          <a:lstStyle/>
          <a:p>
            <a:r>
              <a:rPr lang="en-US" b="1" dirty="0"/>
              <a:t>Routing</a:t>
            </a:r>
          </a:p>
          <a:p>
            <a:r>
              <a:rPr lang="en-US" b="1" dirty="0"/>
              <a:t>API Composition</a:t>
            </a:r>
            <a:endParaRPr lang="en-US" dirty="0"/>
          </a:p>
          <a:p>
            <a:r>
              <a:rPr lang="en-US" b="1" dirty="0"/>
              <a:t>Caching</a:t>
            </a:r>
          </a:p>
          <a:p>
            <a:r>
              <a:rPr lang="en-US" b="1" dirty="0"/>
              <a:t>Logging</a:t>
            </a:r>
          </a:p>
          <a:p>
            <a:r>
              <a:rPr lang="en-US" b="1" dirty="0"/>
              <a:t>Integrate with Identity Provider</a:t>
            </a:r>
            <a:endParaRPr lang="en-US" dirty="0"/>
          </a:p>
          <a:p>
            <a:r>
              <a:rPr lang="en-US" b="1" dirty="0"/>
              <a:t>Rate limiting</a:t>
            </a:r>
            <a:endParaRPr lang="en-US" dirty="0"/>
          </a:p>
        </p:txBody>
      </p:sp>
      <p:sp>
        <p:nvSpPr>
          <p:cNvPr id="3" name="Title 2">
            <a:extLst>
              <a:ext uri="{FF2B5EF4-FFF2-40B4-BE49-F238E27FC236}">
                <a16:creationId xmlns:a16="http://schemas.microsoft.com/office/drawing/2014/main" id="{335A5096-CBDA-4750-97BE-62AA5AB008E7}"/>
              </a:ext>
            </a:extLst>
          </p:cNvPr>
          <p:cNvSpPr>
            <a:spLocks noGrp="1"/>
          </p:cNvSpPr>
          <p:nvPr>
            <p:ph type="title"/>
          </p:nvPr>
        </p:nvSpPr>
        <p:spPr/>
        <p:txBody>
          <a:bodyPr/>
          <a:lstStyle/>
          <a:p>
            <a:r>
              <a:rPr lang="en-IN" dirty="0"/>
              <a:t>Features of API Gateway</a:t>
            </a:r>
          </a:p>
        </p:txBody>
      </p:sp>
    </p:spTree>
    <p:extLst>
      <p:ext uri="{BB962C8B-B14F-4D97-AF65-F5344CB8AC3E}">
        <p14:creationId xmlns:p14="http://schemas.microsoft.com/office/powerpoint/2010/main" val="2538666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2E0BA-3021-4979-9B72-ED6DBFC4EBCD}"/>
              </a:ext>
            </a:extLst>
          </p:cNvPr>
          <p:cNvSpPr>
            <a:spLocks noGrp="1"/>
          </p:cNvSpPr>
          <p:nvPr>
            <p:ph idx="1"/>
          </p:nvPr>
        </p:nvSpPr>
        <p:spPr/>
        <p:txBody>
          <a:bodyPr/>
          <a:lstStyle/>
          <a:p>
            <a:r>
              <a:rPr lang="en-IN" dirty="0"/>
              <a:t>Commercial - NGNIX, Kong, </a:t>
            </a:r>
            <a:r>
              <a:rPr lang="en-IN" dirty="0" err="1"/>
              <a:t>Tyk</a:t>
            </a:r>
            <a:r>
              <a:rPr lang="en-IN" dirty="0"/>
              <a:t>, </a:t>
            </a:r>
            <a:r>
              <a:rPr lang="en-IN" dirty="0" err="1"/>
              <a:t>APIGee</a:t>
            </a:r>
            <a:endParaRPr lang="en-IN" dirty="0"/>
          </a:p>
          <a:p>
            <a:r>
              <a:rPr lang="en-IN" dirty="0"/>
              <a:t>Azure API Management </a:t>
            </a:r>
          </a:p>
          <a:p>
            <a:r>
              <a:rPr lang="en-IN" dirty="0"/>
              <a:t>AWS API Gateway</a:t>
            </a:r>
          </a:p>
          <a:p>
            <a:r>
              <a:rPr lang="en-IN" dirty="0"/>
              <a:t>Ocelot (</a:t>
            </a:r>
            <a:r>
              <a:rPr lang="en-US" dirty="0"/>
              <a:t>O</a:t>
            </a:r>
            <a:r>
              <a:rPr lang="en-US"/>
              <a:t>pen-source </a:t>
            </a:r>
            <a:r>
              <a:rPr lang="en-US" dirty="0"/>
              <a:t>API Gateway built on </a:t>
            </a:r>
            <a:r>
              <a:rPr lang="en-US" dirty="0" err="1"/>
              <a:t>ASP.Net</a:t>
            </a:r>
            <a:r>
              <a:rPr lang="en-US" dirty="0"/>
              <a:t> Core)</a:t>
            </a:r>
            <a:endParaRPr lang="en-IN" dirty="0"/>
          </a:p>
        </p:txBody>
      </p:sp>
      <p:sp>
        <p:nvSpPr>
          <p:cNvPr id="3" name="Title 2">
            <a:extLst>
              <a:ext uri="{FF2B5EF4-FFF2-40B4-BE49-F238E27FC236}">
                <a16:creationId xmlns:a16="http://schemas.microsoft.com/office/drawing/2014/main" id="{56558443-3D83-4E47-897E-F7521C98646A}"/>
              </a:ext>
            </a:extLst>
          </p:cNvPr>
          <p:cNvSpPr>
            <a:spLocks noGrp="1"/>
          </p:cNvSpPr>
          <p:nvPr>
            <p:ph type="title"/>
          </p:nvPr>
        </p:nvSpPr>
        <p:spPr/>
        <p:txBody>
          <a:bodyPr/>
          <a:lstStyle/>
          <a:p>
            <a:r>
              <a:rPr lang="en-IN" dirty="0"/>
              <a:t>API Gateway frameworks</a:t>
            </a:r>
          </a:p>
        </p:txBody>
      </p:sp>
    </p:spTree>
    <p:extLst>
      <p:ext uri="{BB962C8B-B14F-4D97-AF65-F5344CB8AC3E}">
        <p14:creationId xmlns:p14="http://schemas.microsoft.com/office/powerpoint/2010/main" val="4199594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590CA-07FB-47DB-9530-B7B4384375FA}"/>
              </a:ext>
            </a:extLst>
          </p:cNvPr>
          <p:cNvSpPr>
            <a:spLocks noGrp="1"/>
          </p:cNvSpPr>
          <p:nvPr>
            <p:ph idx="1"/>
          </p:nvPr>
        </p:nvSpPr>
        <p:spPr/>
        <p:txBody>
          <a:bodyPr>
            <a:normAutofit fontScale="92500"/>
          </a:bodyPr>
          <a:lstStyle/>
          <a:p>
            <a:pPr marL="358775" indent="-358775" algn="just">
              <a:buFont typeface="Arial" panose="020B0604020202020204" pitchFamily="34" charset="0"/>
              <a:buChar char="•"/>
            </a:pPr>
            <a:r>
              <a:rPr lang="en-US" dirty="0"/>
              <a:t>Dynamic environments and distributed systems - like microservices - lead to a higher chance of failures.</a:t>
            </a:r>
          </a:p>
          <a:p>
            <a:pPr marL="358775" indent="-358775" algn="just">
              <a:buFont typeface="Arial" panose="020B0604020202020204" pitchFamily="34" charset="0"/>
              <a:buChar char="•"/>
            </a:pPr>
            <a:r>
              <a:rPr lang="en-US" dirty="0"/>
              <a:t>Services should fail separately, achieve graceful degradation to improve user experience.</a:t>
            </a:r>
          </a:p>
          <a:p>
            <a:pPr marL="358775" indent="-358775" algn="just">
              <a:buFont typeface="Arial" panose="020B0604020202020204" pitchFamily="34" charset="0"/>
              <a:buChar char="•"/>
            </a:pPr>
            <a:r>
              <a:rPr lang="en-US" dirty="0"/>
              <a:t>70% of the outages are caused by changes, reverting code is not a bad thing.</a:t>
            </a:r>
          </a:p>
          <a:p>
            <a:pPr marL="358775" indent="-358775" algn="just">
              <a:buFont typeface="Arial" panose="020B0604020202020204" pitchFamily="34" charset="0"/>
              <a:buChar char="•"/>
            </a:pPr>
            <a:r>
              <a:rPr lang="en-US" dirty="0"/>
              <a:t>Fail fast and independently. Teams have no control over their service dependencies.</a:t>
            </a:r>
          </a:p>
          <a:p>
            <a:pPr marL="358775" indent="-358775" algn="just">
              <a:buFont typeface="Arial" panose="020B0604020202020204" pitchFamily="34" charset="0"/>
              <a:buChar char="•"/>
            </a:pPr>
            <a:r>
              <a:rPr lang="en-US" dirty="0"/>
              <a:t>Architectural patterns and techniques like caching, bulkheads, circuit breakers and rate-limiters help to build reliable microservices.</a:t>
            </a:r>
          </a:p>
        </p:txBody>
      </p:sp>
      <p:sp>
        <p:nvSpPr>
          <p:cNvPr id="3" name="Title 2">
            <a:extLst>
              <a:ext uri="{FF2B5EF4-FFF2-40B4-BE49-F238E27FC236}">
                <a16:creationId xmlns:a16="http://schemas.microsoft.com/office/drawing/2014/main" id="{AD1B1BD7-7637-44F0-A8DE-D673E8DF8556}"/>
              </a:ext>
            </a:extLst>
          </p:cNvPr>
          <p:cNvSpPr>
            <a:spLocks noGrp="1"/>
          </p:cNvSpPr>
          <p:nvPr>
            <p:ph type="title"/>
          </p:nvPr>
        </p:nvSpPr>
        <p:spPr/>
        <p:txBody>
          <a:bodyPr/>
          <a:lstStyle/>
          <a:p>
            <a:r>
              <a:rPr lang="en-IN" dirty="0"/>
              <a:t>Robustness</a:t>
            </a:r>
          </a:p>
        </p:txBody>
      </p:sp>
    </p:spTree>
    <p:extLst>
      <p:ext uri="{BB962C8B-B14F-4D97-AF65-F5344CB8AC3E}">
        <p14:creationId xmlns:p14="http://schemas.microsoft.com/office/powerpoint/2010/main" val="178075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D8CE5A4F-91D8-4712-9783-F14A4D869B82}"/>
              </a:ext>
            </a:extLst>
          </p:cNvPr>
          <p:cNvSpPr>
            <a:spLocks noGrp="1"/>
          </p:cNvSpPr>
          <p:nvPr>
            <p:ph idx="1"/>
          </p:nvPr>
        </p:nvSpPr>
        <p:spPr>
          <a:xfrm>
            <a:off x="4742016" y="605896"/>
            <a:ext cx="6973226" cy="5775854"/>
          </a:xfrm>
        </p:spPr>
        <p:txBody>
          <a:bodyPr anchor="ctr">
            <a:normAutofit/>
          </a:bodyPr>
          <a:lstStyle/>
          <a:p>
            <a:pPr marL="361950" indent="-361950">
              <a:buFont typeface="Arial" panose="020B0604020202020204" pitchFamily="34" charset="0"/>
              <a:buChar char="•"/>
            </a:pPr>
            <a:r>
              <a:rPr lang="en-IN" dirty="0"/>
              <a:t>Designing and implementing individual microservices.</a:t>
            </a:r>
          </a:p>
          <a:p>
            <a:pPr marL="361950" indent="-361950">
              <a:buFont typeface="Arial" panose="020B0604020202020204" pitchFamily="34" charset="0"/>
              <a:buChar char="•"/>
            </a:pPr>
            <a:r>
              <a:rPr lang="en-IN" dirty="0"/>
              <a:t>Microservices can also be used to describe an architectural style for an entire system consisting of many microservices.</a:t>
            </a:r>
          </a:p>
          <a:p>
            <a:pPr marL="361950" indent="-361950">
              <a:buFont typeface="Arial" panose="020B0604020202020204" pitchFamily="34" charset="0"/>
              <a:buChar char="•"/>
            </a:pPr>
            <a:r>
              <a:rPr lang="en-IN" dirty="0"/>
              <a:t>Microservices as an architectural style is a lightweight form of service-oriented architecture.</a:t>
            </a:r>
          </a:p>
          <a:p>
            <a:pPr marL="361950" indent="-361950">
              <a:buFont typeface="Arial" panose="020B0604020202020204" pitchFamily="34" charset="0"/>
              <a:buChar char="•"/>
            </a:pPr>
            <a:r>
              <a:rPr lang="en-IN" dirty="0"/>
              <a:t>System with a microservices architecture is a distributed system with a (probably large) number of collaborating microservices.</a:t>
            </a:r>
          </a:p>
        </p:txBody>
      </p:sp>
      <p:sp>
        <p:nvSpPr>
          <p:cNvPr id="3" name="Title 2">
            <a:extLst>
              <a:ext uri="{FF2B5EF4-FFF2-40B4-BE49-F238E27FC236}">
                <a16:creationId xmlns:a16="http://schemas.microsoft.com/office/drawing/2014/main" id="{DB41CC0A-17CF-4794-9A94-986D719D1B55}"/>
              </a:ext>
            </a:extLst>
          </p:cNvPr>
          <p:cNvSpPr>
            <a:spLocks noGrp="1"/>
          </p:cNvSpPr>
          <p:nvPr>
            <p:ph type="title"/>
          </p:nvPr>
        </p:nvSpPr>
        <p:spPr>
          <a:xfrm>
            <a:off x="492370" y="605896"/>
            <a:ext cx="3084844" cy="5646208"/>
          </a:xfrm>
        </p:spPr>
        <p:txBody>
          <a:bodyPr anchor="ctr">
            <a:normAutofit/>
          </a:bodyPr>
          <a:lstStyle/>
          <a:p>
            <a:r>
              <a:rPr lang="en-IN" sz="3600" b="1" i="1">
                <a:solidFill>
                  <a:srgbClr val="FFFFFF"/>
                </a:solidFill>
              </a:rPr>
              <a:t>What is a microservices architecture?</a:t>
            </a:r>
            <a:endParaRPr lang="en-IN" sz="3600">
              <a:solidFill>
                <a:srgbClr val="FFFFFF"/>
              </a:solidFill>
            </a:endParaRPr>
          </a:p>
        </p:txBody>
      </p:sp>
    </p:spTree>
    <p:extLst>
      <p:ext uri="{BB962C8B-B14F-4D97-AF65-F5344CB8AC3E}">
        <p14:creationId xmlns:p14="http://schemas.microsoft.com/office/powerpoint/2010/main" val="72059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FB5993E2-C02B-4335-ABA5-D8EC465551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C0B801A2-5622-4BE8-9AD2-C337A2CD00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AF614F-5BC3-4086-99F5-B87C5847A0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1"/>
          <p:cNvGraphicFramePr>
            <a:graphicFrameLocks noGrp="1"/>
          </p:cNvGraphicFramePr>
          <p:nvPr>
            <p:ph idx="1"/>
            <p:extLst>
              <p:ext uri="{D42A27DB-BD31-4B8C-83A1-F6EECF244321}">
                <p14:modId xmlns:p14="http://schemas.microsoft.com/office/powerpoint/2010/main" val="1969577939"/>
              </p:ext>
            </p:extLst>
          </p:nvPr>
        </p:nvGraphicFramePr>
        <p:xfrm>
          <a:off x="4372178" y="368300"/>
          <a:ext cx="7615412" cy="6141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036FA68-DC3F-4B24-AF0F-E201C7C2DDED}"/>
              </a:ext>
            </a:extLst>
          </p:cNvPr>
          <p:cNvSpPr>
            <a:spLocks noGrp="1"/>
          </p:cNvSpPr>
          <p:nvPr>
            <p:ph type="title"/>
          </p:nvPr>
        </p:nvSpPr>
        <p:spPr>
          <a:xfrm>
            <a:off x="492370" y="516835"/>
            <a:ext cx="3084844" cy="5772840"/>
          </a:xfrm>
        </p:spPr>
        <p:txBody>
          <a:bodyPr anchor="ctr">
            <a:normAutofit/>
          </a:bodyPr>
          <a:lstStyle/>
          <a:p>
            <a:r>
              <a:rPr lang="en-IN" sz="3600" b="1">
                <a:solidFill>
                  <a:srgbClr val="FFFFFF"/>
                </a:solidFill>
              </a:rPr>
              <a:t>Microservice characteristics</a:t>
            </a:r>
            <a:endParaRPr lang="en-IN" sz="3600">
              <a:solidFill>
                <a:srgbClr val="FFFFFF"/>
              </a:solidFill>
            </a:endParaRPr>
          </a:p>
        </p:txBody>
      </p:sp>
    </p:spTree>
    <p:extLst>
      <p:ext uri="{BB962C8B-B14F-4D97-AF65-F5344CB8AC3E}">
        <p14:creationId xmlns:p14="http://schemas.microsoft.com/office/powerpoint/2010/main" val="142821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290456756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AC5B5570-9583-483C-8CE7-376A2B24500E}"/>
              </a:ext>
            </a:extLst>
          </p:cNvPr>
          <p:cNvSpPr>
            <a:spLocks noGrp="1"/>
          </p:cNvSpPr>
          <p:nvPr>
            <p:ph type="title"/>
          </p:nvPr>
        </p:nvSpPr>
        <p:spPr>
          <a:xfrm>
            <a:off x="1097280" y="286603"/>
            <a:ext cx="10058400" cy="1450757"/>
          </a:xfrm>
        </p:spPr>
        <p:txBody>
          <a:bodyPr>
            <a:normAutofit/>
          </a:bodyPr>
          <a:lstStyle/>
          <a:p>
            <a:r>
              <a:rPr lang="en-IN"/>
              <a:t>RESPONSIBLE FOR A SINGLE CAPABILITY</a:t>
            </a:r>
          </a:p>
        </p:txBody>
      </p:sp>
    </p:spTree>
    <p:extLst>
      <p:ext uri="{BB962C8B-B14F-4D97-AF65-F5344CB8AC3E}">
        <p14:creationId xmlns:p14="http://schemas.microsoft.com/office/powerpoint/2010/main" val="321544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3316147356"/>
              </p:ext>
            </p:extLst>
          </p:nvPr>
        </p:nvGraphicFramePr>
        <p:xfrm>
          <a:off x="514350" y="1847850"/>
          <a:ext cx="11271250" cy="433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952DAED-FD87-4EBB-91AB-F380AD129FDF}"/>
              </a:ext>
            </a:extLst>
          </p:cNvPr>
          <p:cNvSpPr>
            <a:spLocks noGrp="1"/>
          </p:cNvSpPr>
          <p:nvPr>
            <p:ph type="title"/>
          </p:nvPr>
        </p:nvSpPr>
        <p:spPr>
          <a:xfrm>
            <a:off x="1097280" y="286603"/>
            <a:ext cx="10058400" cy="1450757"/>
          </a:xfrm>
        </p:spPr>
        <p:txBody>
          <a:bodyPr>
            <a:normAutofit/>
          </a:bodyPr>
          <a:lstStyle/>
          <a:p>
            <a:r>
              <a:rPr lang="en-IN"/>
              <a:t>Uncle Bob’s way</a:t>
            </a:r>
            <a:endParaRPr lang="en-IN" dirty="0"/>
          </a:p>
        </p:txBody>
      </p:sp>
    </p:spTree>
    <p:extLst>
      <p:ext uri="{BB962C8B-B14F-4D97-AF65-F5344CB8AC3E}">
        <p14:creationId xmlns:p14="http://schemas.microsoft.com/office/powerpoint/2010/main" val="4277232414"/>
      </p:ext>
    </p:extLst>
  </p:cSld>
  <p:clrMapOvr>
    <a:masterClrMapping/>
  </p:clrMapOvr>
</p:sld>
</file>

<file path=ppt/theme/theme1.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2623</Words>
  <Application>Microsoft Office PowerPoint</Application>
  <PresentationFormat>Widescreen</PresentationFormat>
  <Paragraphs>279</Paragraphs>
  <Slides>54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Retrospect</vt:lpstr>
      <vt:lpstr>Microservices</vt:lpstr>
      <vt:lpstr>Monolithic Systems</vt:lpstr>
      <vt:lpstr>What is a microservice?</vt:lpstr>
      <vt:lpstr>What is capability?</vt:lpstr>
      <vt:lpstr>Please Note…</vt:lpstr>
      <vt:lpstr>What is a microservices architecture?</vt:lpstr>
      <vt:lpstr>Microservice characteristics</vt:lpstr>
      <vt:lpstr>RESPONSIBLE FOR A SINGLE CAPABILITY</vt:lpstr>
      <vt:lpstr>Uncle Bob’s way</vt:lpstr>
      <vt:lpstr>Capability Types</vt:lpstr>
      <vt:lpstr>INDIVIDUALLY DEPLOYABLE</vt:lpstr>
      <vt:lpstr>INDIVIDUALLY DEPLOYABLE</vt:lpstr>
      <vt:lpstr>CONSISTS OF ONE OR MORE PROCESSES</vt:lpstr>
      <vt:lpstr>PowerPoint Presentation</vt:lpstr>
      <vt:lpstr>OWNS ITS OWN DATA STORE</vt:lpstr>
      <vt:lpstr>PowerPoint Presentation</vt:lpstr>
      <vt:lpstr>MAINTAINABLE BY A SMALL TEAM</vt:lpstr>
      <vt:lpstr>REPLACEABLE</vt:lpstr>
      <vt:lpstr>Why microservices?</vt:lpstr>
      <vt:lpstr>Costs and downsides of microservices</vt:lpstr>
      <vt:lpstr>Questions to ask?</vt:lpstr>
      <vt:lpstr>How Microservice works?</vt:lpstr>
      <vt:lpstr>PowerPoint Presentation</vt:lpstr>
      <vt:lpstr>React to Events Asynchronously</vt:lpstr>
      <vt:lpstr>PowerPoint Presentation</vt:lpstr>
      <vt:lpstr>Technology Stack</vt:lpstr>
      <vt:lpstr>OWIN</vt:lpstr>
      <vt:lpstr>Development Environment Setup</vt:lpstr>
      <vt:lpstr>Microservice Collaboration</vt:lpstr>
      <vt:lpstr>How to maintain State of your Service?</vt:lpstr>
      <vt:lpstr>PowerPoint Presentation</vt:lpstr>
      <vt:lpstr>PowerPoint Presentation</vt:lpstr>
      <vt:lpstr>CQRS – Problem Discussion Command Query Responsibility Segregation</vt:lpstr>
      <vt:lpstr>CQRS – Problem Discussion Command Query Responsibility Segregation</vt:lpstr>
      <vt:lpstr>CQRS – Problem Discussion Command Query Responsibility Segregation</vt:lpstr>
      <vt:lpstr>CQRS – Problem Discussion Command Query Responsibility Segregation</vt:lpstr>
      <vt:lpstr>CQRS – Problem Discussion Command Query Responsibility Segregation</vt:lpstr>
      <vt:lpstr>CQRS – Problem Discussion Command Query Responsibility Segregation</vt:lpstr>
      <vt:lpstr>Saga Pattern</vt:lpstr>
      <vt:lpstr>Transactions &amp; Microservice Architecture</vt:lpstr>
      <vt:lpstr>Microservices architecture</vt:lpstr>
      <vt:lpstr>The SAGA Pattern</vt:lpstr>
      <vt:lpstr>High-level design a saga implementation</vt:lpstr>
      <vt:lpstr>Implementing a saga transaction</vt:lpstr>
      <vt:lpstr>Events/Choreography</vt:lpstr>
      <vt:lpstr>Rollbacks in Events/Choreography</vt:lpstr>
      <vt:lpstr>Command/Orchestration</vt:lpstr>
      <vt:lpstr>Rollbacks in Command/Orchestration</vt:lpstr>
      <vt:lpstr>Saga Pattern Tips</vt:lpstr>
      <vt:lpstr>Cross-Cutting Concerns</vt:lpstr>
      <vt:lpstr>API Gateway</vt:lpstr>
      <vt:lpstr>Features of API Gateway</vt:lpstr>
      <vt:lpstr>API Gateway frameworks</vt:lpstr>
      <vt:lpstr>Robustness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dc:title>
  <dc:creator>Manish Sharma</dc:creator>
  <cp:lastModifiedBy>Manish Sharma</cp:lastModifiedBy>
  <cp:revision>2</cp:revision>
  <dcterms:created xsi:type="dcterms:W3CDTF">2020-04-01T03:37:43Z</dcterms:created>
  <dcterms:modified xsi:type="dcterms:W3CDTF">2020-04-01T03:43:10Z</dcterms:modified>
</cp:coreProperties>
</file>